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4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5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7.xml" ContentType="application/vnd.openxmlformats-officedocument.themeOverride+xml"/>
  <Override PartName="/ppt/notesSlides/notesSlide10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8.xml" ContentType="application/vnd.openxmlformats-officedocument.themeOverride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6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7.xml" ContentType="application/vnd.openxmlformats-officedocument.drawingml.chartshapes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drawings/drawing8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3"/>
  </p:notesMasterIdLst>
  <p:sldIdLst>
    <p:sldId id="283" r:id="rId2"/>
    <p:sldId id="290" r:id="rId3"/>
    <p:sldId id="291" r:id="rId4"/>
    <p:sldId id="292" r:id="rId5"/>
    <p:sldId id="293" r:id="rId6"/>
    <p:sldId id="300" r:id="rId7"/>
    <p:sldId id="302" r:id="rId8"/>
    <p:sldId id="294" r:id="rId9"/>
    <p:sldId id="295" r:id="rId10"/>
    <p:sldId id="301" r:id="rId11"/>
    <p:sldId id="296" r:id="rId12"/>
    <p:sldId id="298" r:id="rId13"/>
    <p:sldId id="297" r:id="rId14"/>
    <p:sldId id="299" r:id="rId15"/>
    <p:sldId id="284" r:id="rId16"/>
    <p:sldId id="285" r:id="rId17"/>
    <p:sldId id="286" r:id="rId18"/>
    <p:sldId id="287" r:id="rId19"/>
    <p:sldId id="273" r:id="rId20"/>
    <p:sldId id="275" r:id="rId21"/>
    <p:sldId id="276" r:id="rId22"/>
    <p:sldId id="277" r:id="rId23"/>
    <p:sldId id="263" r:id="rId24"/>
    <p:sldId id="265" r:id="rId25"/>
    <p:sldId id="288" r:id="rId26"/>
    <p:sldId id="289" r:id="rId27"/>
    <p:sldId id="268" r:id="rId28"/>
    <p:sldId id="278" r:id="rId29"/>
    <p:sldId id="279" r:id="rId30"/>
    <p:sldId id="280" r:id="rId31"/>
    <p:sldId id="281" r:id="rId3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ler Özdemir Su" initials="DÖS" lastIdx="4" clrIdx="0">
    <p:extLst>
      <p:ext uri="{19B8F6BF-5375-455C-9EA6-DF929625EA0E}">
        <p15:presenceInfo xmlns:p15="http://schemas.microsoft.com/office/powerpoint/2012/main" userId="S-1-5-21-2770074443-3703662602-3332353437-40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99CCFF"/>
    <a:srgbClr val="0066CC"/>
    <a:srgbClr val="FF3300"/>
    <a:srgbClr val="FF99FF"/>
    <a:srgbClr val="FF6600"/>
    <a:srgbClr val="66FFFF"/>
    <a:srgbClr val="FF9900"/>
    <a:srgbClr val="CC3300"/>
    <a:srgbClr val="3166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1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4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40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MyFiles\Desktop\Erdem%20Bey%20Sunum\T&#252;rkiye%20Verileri\Yeni%20Microsoft%20Excel%20&#199;al&#305;&#351;ma%20Sayfas&#30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MyFiles\Desktop\Yeni%20Microsoft%20Excel%20&#199;al&#305;&#351;ma%20Sayfas&#305;%20(2)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MyFiles\Desktop\Erdem%20Bey%20Sunum\T&#252;rkiye%20Verileri\Yeni%20Microsoft%20Excel%20&#199;al&#305;&#351;ma%20Sayfas&#30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MyFiles\Desktop\Yeni%20Microsoft%20Excel%20&#199;al&#305;&#351;ma%20Sayfas&#305;%20(2)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1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C:\MyFiles\Desktop\Erdem%20Bey%20Sunum\YEN&#304;%20TRADEMAP%20VER&#304;LER&#304;\D&#220;NYA%20SKM%20&#304;THALATINDA%20&#304;LK%2010%20&#220;LKE.xls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yFiles\Desktop\Erdem%20Bey%20Sunum\YEN&#304;%20TRADEMAP%20VER&#304;LER&#304;\ALMANYA'NIN%20SKM%20&#304;THALAT%20F&#304;YATLARI.xls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yFiles\Desktop\Erdem%20Bey%20Sunum\YEN&#304;%20TRADEMAP%20VER&#304;LER&#304;\ABD'N&#304;N%20SKM%20&#304;THALAT%20F&#304;YATLARI.xls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yFiles\Desktop\Erdem%20Bey%20Sunum\YEN&#304;%20TRADEMAP%20VER&#304;LER&#304;\&#304;NG&#304;LTERE'N&#304;N%20SKM%20&#304;THALAT%20F&#304;YATLARI.xls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C:\MyFiles\Desktop\Erdem%20Bey%20Sunum\YEN&#304;%20TRADEMAP%20VER&#304;LER&#304;\D&#220;NYA%20SSG%20&#304;HRACATINDA%20&#304;LK%2010%20&#220;LKE.xls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MyFiles\Downloads\Trade_Map_-_List_of_importers_for_the_selected_product_(Ceramic_sinks__washbasins__washbasin_pedestals__baths__bidets__water_closet_pans__flushing_...).xls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6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7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chartUserShapes" Target="../drawings/drawing8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chartUserShapes" Target="../drawings/drawing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Değer (Milyon $)</c:v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8"/>
              <c:layout>
                <c:manualLayout>
                  <c:x val="-7.6946249348987389E-3"/>
                  <c:y val="1.77959772283556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D8-4CAB-8EEF-CF04B9B3C2EC}"/>
                </c:ext>
              </c:extLst>
            </c:dLbl>
            <c:dLbl>
              <c:idx val="9"/>
              <c:layout>
                <c:manualLayout>
                  <c:x val="0"/>
                  <c:y val="1.01691298447746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5D8-4CAB-8EEF-CF04B9B3C2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Sayfa1!$A$16:$A$25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Sayfa1!$B$16:$B$25</c:f>
              <c:numCache>
                <c:formatCode>General</c:formatCode>
                <c:ptCount val="10"/>
                <c:pt idx="0">
                  <c:v>590</c:v>
                </c:pt>
                <c:pt idx="1">
                  <c:v>606</c:v>
                </c:pt>
                <c:pt idx="2">
                  <c:v>599</c:v>
                </c:pt>
                <c:pt idx="3">
                  <c:v>501</c:v>
                </c:pt>
                <c:pt idx="4">
                  <c:v>512</c:v>
                </c:pt>
                <c:pt idx="5">
                  <c:v>552</c:v>
                </c:pt>
                <c:pt idx="6">
                  <c:v>599</c:v>
                </c:pt>
                <c:pt idx="7">
                  <c:v>665</c:v>
                </c:pt>
                <c:pt idx="8">
                  <c:v>777</c:v>
                </c:pt>
                <c:pt idx="9">
                  <c:v>964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D8-4CAB-8EEF-CF04B9B3C2E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00134064"/>
        <c:axId val="100131768"/>
      </c:barChart>
      <c:lineChart>
        <c:grouping val="standard"/>
        <c:varyColors val="0"/>
        <c:ser>
          <c:idx val="1"/>
          <c:order val="1"/>
          <c:tx>
            <c:v>Birim Fiyat (m2)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5,9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E35-4D6F-B7ED-551F9ED4FF5B}"/>
                </c:ext>
              </c:extLst>
            </c:dLbl>
            <c:dLbl>
              <c:idx val="9"/>
              <c:layout>
                <c:manualLayout>
                  <c:x val="-2.0006085418334454E-2"/>
                  <c:y val="1.652503617748014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/>
                        </a:solidFill>
                        <a:highlight>
                          <a:srgbClr val="FF9900"/>
                        </a:highlight>
                        <a:latin typeface="Arial Black" panose="020B0A04020102020204" pitchFamily="34" charset="0"/>
                        <a:ea typeface="+mn-ea"/>
                        <a:cs typeface="+mn-cs"/>
                      </a:defRPr>
                    </a:pPr>
                    <a:r>
                      <a:rPr lang="en-US" dirty="0"/>
                      <a:t>5,9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highlight>
                        <a:srgbClr val="FF9900"/>
                      </a:highlight>
                      <a:latin typeface="Arial Black" panose="020B0A04020102020204" pitchFamily="34" charset="0"/>
                      <a:ea typeface="+mn-ea"/>
                      <a:cs typeface="+mn-cs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103558503505713E-2"/>
                      <c:h val="8.1149656161301612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55D8-4CAB-8EEF-CF04B9B3C2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highlight>
                      <a:srgbClr val="FF9900"/>
                    </a:highlight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Sayfa1!$A$16:$A$25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Sayfa1!$C$16:$C$25</c:f>
              <c:numCache>
                <c:formatCode>General</c:formatCode>
                <c:ptCount val="10"/>
                <c:pt idx="0">
                  <c:v>5.8</c:v>
                </c:pt>
                <c:pt idx="1">
                  <c:v>5.9</c:v>
                </c:pt>
                <c:pt idx="2">
                  <c:v>6.5</c:v>
                </c:pt>
                <c:pt idx="3">
                  <c:v>6.1</c:v>
                </c:pt>
                <c:pt idx="4">
                  <c:v>6.2</c:v>
                </c:pt>
                <c:pt idx="5">
                  <c:v>5.9</c:v>
                </c:pt>
                <c:pt idx="6">
                  <c:v>5.9</c:v>
                </c:pt>
                <c:pt idx="7">
                  <c:v>5.7</c:v>
                </c:pt>
                <c:pt idx="8">
                  <c:v>5.8</c:v>
                </c:pt>
                <c:pt idx="9">
                  <c:v>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D8-4CAB-8EEF-CF04B9B3C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80318560"/>
        <c:axId val="780313312"/>
      </c:lineChart>
      <c:catAx>
        <c:axId val="10013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tr-TR"/>
          </a:p>
        </c:txPr>
        <c:crossAx val="100131768"/>
        <c:crosses val="autoZero"/>
        <c:auto val="1"/>
        <c:lblAlgn val="ctr"/>
        <c:lblOffset val="100"/>
        <c:noMultiLvlLbl val="0"/>
      </c:catAx>
      <c:valAx>
        <c:axId val="100131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00134064"/>
        <c:crosses val="autoZero"/>
        <c:crossBetween val="between"/>
      </c:valAx>
      <c:valAx>
        <c:axId val="780313312"/>
        <c:scaling>
          <c:orientation val="minMax"/>
          <c:min val="3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780318560"/>
        <c:crosses val="max"/>
        <c:crossBetween val="between"/>
        <c:majorUnit val="1"/>
      </c:valAx>
      <c:catAx>
        <c:axId val="78031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80313312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2958740581317082E-2"/>
          <c:y val="1.4522371217346343E-2"/>
          <c:w val="0.90231688905374829"/>
          <c:h val="0.861859850732131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Sayfa3!$C$4</c:f>
              <c:strCache>
                <c:ptCount val="1"/>
                <c:pt idx="0">
                  <c:v>2021 Değer (Milyon $) (1 Ocak-20 Haziran)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2.8370115635027622E-3"/>
                  <c:y val="4.84079040578215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3E8-4E69-83CC-AD3AADD2A12B}"/>
                </c:ext>
              </c:extLst>
            </c:dLbl>
            <c:dLbl>
              <c:idx val="6"/>
              <c:layout>
                <c:manualLayout>
                  <c:x val="-1.4185057817513811E-3"/>
                  <c:y val="7.26118560867308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3E8-4E69-83CC-AD3AADD2A12B}"/>
                </c:ext>
              </c:extLst>
            </c:dLbl>
            <c:dLbl>
              <c:idx val="7"/>
              <c:layout>
                <c:manualLayout>
                  <c:x val="0"/>
                  <c:y val="1.4522371217346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3E8-4E69-83CC-AD3AADD2A12B}"/>
                </c:ext>
              </c:extLst>
            </c:dLbl>
            <c:dLbl>
              <c:idx val="8"/>
              <c:layout>
                <c:manualLayout>
                  <c:x val="0"/>
                  <c:y val="-8.874679889541152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3E8-4E69-83CC-AD3AADD2A12B}"/>
                </c:ext>
              </c:extLst>
            </c:dLbl>
            <c:dLbl>
              <c:idx val="9"/>
              <c:layout>
                <c:manualLayout>
                  <c:x val="-7.0925289087568014E-3"/>
                  <c:y val="9.6815808115642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3E8-4E69-83CC-AD3AADD2A1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Sayfa3!$B$5:$B$14</c:f>
              <c:strCache>
                <c:ptCount val="10"/>
                <c:pt idx="0">
                  <c:v>ALMANYA</c:v>
                </c:pt>
                <c:pt idx="1">
                  <c:v>ABD</c:v>
                </c:pt>
                <c:pt idx="2">
                  <c:v>İSRAİL</c:v>
                </c:pt>
                <c:pt idx="3">
                  <c:v>İNGİLTERE</c:v>
                </c:pt>
                <c:pt idx="4">
                  <c:v>BELÇİKA</c:v>
                </c:pt>
                <c:pt idx="5">
                  <c:v>KANADA</c:v>
                </c:pt>
                <c:pt idx="6">
                  <c:v>FRANSA</c:v>
                </c:pt>
                <c:pt idx="7">
                  <c:v>HOLLANDA</c:v>
                </c:pt>
                <c:pt idx="8">
                  <c:v>IRAK</c:v>
                </c:pt>
                <c:pt idx="9">
                  <c:v>ROMANYA</c:v>
                </c:pt>
              </c:strCache>
            </c:strRef>
          </c:cat>
          <c:val>
            <c:numRef>
              <c:f>Sayfa3!$C$5:$C$14</c:f>
              <c:numCache>
                <c:formatCode>#,##0.0</c:formatCode>
                <c:ptCount val="10"/>
                <c:pt idx="0">
                  <c:v>59.5</c:v>
                </c:pt>
                <c:pt idx="1">
                  <c:v>67.5</c:v>
                </c:pt>
                <c:pt idx="2">
                  <c:v>39.200000000000003</c:v>
                </c:pt>
                <c:pt idx="3">
                  <c:v>50.4</c:v>
                </c:pt>
                <c:pt idx="4">
                  <c:v>20</c:v>
                </c:pt>
                <c:pt idx="5">
                  <c:v>16.100000000000001</c:v>
                </c:pt>
                <c:pt idx="6">
                  <c:v>21.2</c:v>
                </c:pt>
                <c:pt idx="7">
                  <c:v>15.5</c:v>
                </c:pt>
                <c:pt idx="8">
                  <c:v>7.8</c:v>
                </c:pt>
                <c:pt idx="9">
                  <c:v>12.8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E8-4E69-83CC-AD3AADD2A12B}"/>
            </c:ext>
          </c:extLst>
        </c:ser>
        <c:ser>
          <c:idx val="1"/>
          <c:order val="1"/>
          <c:tx>
            <c:strRef>
              <c:f>Sayfa3!$D$4</c:f>
              <c:strCache>
                <c:ptCount val="1"/>
                <c:pt idx="0">
                  <c:v>2022 Değer (Milyon $) (1 Ocak-20 Haziran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3002819456374393E-17"/>
                  <c:y val="9.68158081156421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3E8-4E69-83CC-AD3AADD2A12B}"/>
                </c:ext>
              </c:extLst>
            </c:dLbl>
            <c:dLbl>
              <c:idx val="3"/>
              <c:layout>
                <c:manualLayout>
                  <c:x val="4.2555173452541954E-3"/>
                  <c:y val="-2.42039520289101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3E8-4E69-83CC-AD3AADD2A12B}"/>
                </c:ext>
              </c:extLst>
            </c:dLbl>
            <c:dLbl>
              <c:idx val="6"/>
              <c:layout>
                <c:manualLayout>
                  <c:x val="7.0925289087569055E-3"/>
                  <c:y val="2.42039520289105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3E8-4E69-83CC-AD3AADD2A12B}"/>
                </c:ext>
              </c:extLst>
            </c:dLbl>
            <c:dLbl>
              <c:idx val="7"/>
              <c:layout>
                <c:manualLayout>
                  <c:x val="4.2555173452540392E-3"/>
                  <c:y val="9.6815808115642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3E8-4E69-83CC-AD3AADD2A1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Sayfa3!$B$5:$B$14</c:f>
              <c:strCache>
                <c:ptCount val="10"/>
                <c:pt idx="0">
                  <c:v>ALMANYA</c:v>
                </c:pt>
                <c:pt idx="1">
                  <c:v>ABD</c:v>
                </c:pt>
                <c:pt idx="2">
                  <c:v>İSRAİL</c:v>
                </c:pt>
                <c:pt idx="3">
                  <c:v>İNGİLTERE</c:v>
                </c:pt>
                <c:pt idx="4">
                  <c:v>BELÇİKA</c:v>
                </c:pt>
                <c:pt idx="5">
                  <c:v>KANADA</c:v>
                </c:pt>
                <c:pt idx="6">
                  <c:v>FRANSA</c:v>
                </c:pt>
                <c:pt idx="7">
                  <c:v>HOLLANDA</c:v>
                </c:pt>
                <c:pt idx="8">
                  <c:v>IRAK</c:v>
                </c:pt>
                <c:pt idx="9">
                  <c:v>ROMANYA</c:v>
                </c:pt>
              </c:strCache>
            </c:strRef>
          </c:cat>
          <c:val>
            <c:numRef>
              <c:f>Sayfa3!$D$5:$D$14</c:f>
              <c:numCache>
                <c:formatCode>#,##0.0</c:formatCode>
                <c:ptCount val="10"/>
                <c:pt idx="0">
                  <c:v>93.7</c:v>
                </c:pt>
                <c:pt idx="1">
                  <c:v>91.4</c:v>
                </c:pt>
                <c:pt idx="2">
                  <c:v>64</c:v>
                </c:pt>
                <c:pt idx="3">
                  <c:v>52.3</c:v>
                </c:pt>
                <c:pt idx="4">
                  <c:v>30.6</c:v>
                </c:pt>
                <c:pt idx="5">
                  <c:v>22.9</c:v>
                </c:pt>
                <c:pt idx="6">
                  <c:v>21.6</c:v>
                </c:pt>
                <c:pt idx="7">
                  <c:v>16.100000000000001</c:v>
                </c:pt>
                <c:pt idx="8">
                  <c:v>13.1</c:v>
                </c:pt>
                <c:pt idx="9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E8-4E69-83CC-AD3AADD2A12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4"/>
        <c:overlap val="-27"/>
        <c:axId val="590150952"/>
        <c:axId val="590151608"/>
      </c:barChart>
      <c:lineChart>
        <c:grouping val="standard"/>
        <c:varyColors val="0"/>
        <c:ser>
          <c:idx val="2"/>
          <c:order val="2"/>
          <c:tx>
            <c:strRef>
              <c:f>Sayfa3!$E$4</c:f>
              <c:strCache>
                <c:ptCount val="1"/>
                <c:pt idx="0">
                  <c:v>2021 $/m²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>
                <c:manualLayout>
                  <c:x val="-4.2555173452541954E-3"/>
                  <c:y val="3.87263232462569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3E8-4E69-83CC-AD3AADD2A12B}"/>
                </c:ext>
              </c:extLst>
            </c:dLbl>
            <c:dLbl>
              <c:idx val="7"/>
              <c:layout>
                <c:manualLayout>
                  <c:x val="-2.6951609853276343E-2"/>
                  <c:y val="4.84079040578211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C3E8-4E69-83CC-AD3AADD2A1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highlight>
                      <a:srgbClr val="C0C0C0"/>
                    </a:highlight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Sayfa3!$B$5:$B$14</c:f>
              <c:strCache>
                <c:ptCount val="10"/>
                <c:pt idx="0">
                  <c:v>ALMANYA</c:v>
                </c:pt>
                <c:pt idx="1">
                  <c:v>ABD</c:v>
                </c:pt>
                <c:pt idx="2">
                  <c:v>İSRAİL</c:v>
                </c:pt>
                <c:pt idx="3">
                  <c:v>İNGİLTERE</c:v>
                </c:pt>
                <c:pt idx="4">
                  <c:v>BELÇİKA</c:v>
                </c:pt>
                <c:pt idx="5">
                  <c:v>KANADA</c:v>
                </c:pt>
                <c:pt idx="6">
                  <c:v>FRANSA</c:v>
                </c:pt>
                <c:pt idx="7">
                  <c:v>HOLLANDA</c:v>
                </c:pt>
                <c:pt idx="8">
                  <c:v>IRAK</c:v>
                </c:pt>
                <c:pt idx="9">
                  <c:v>ROMANYA</c:v>
                </c:pt>
              </c:strCache>
            </c:strRef>
          </c:cat>
          <c:val>
            <c:numRef>
              <c:f>Sayfa3!$E$5:$E$14</c:f>
              <c:numCache>
                <c:formatCode>#,##0.0</c:formatCode>
                <c:ptCount val="10"/>
                <c:pt idx="0">
                  <c:v>6.13</c:v>
                </c:pt>
                <c:pt idx="1">
                  <c:v>5.16</c:v>
                </c:pt>
                <c:pt idx="2">
                  <c:v>5.21</c:v>
                </c:pt>
                <c:pt idx="3">
                  <c:v>6.7</c:v>
                </c:pt>
                <c:pt idx="4">
                  <c:v>9.1300000000000008</c:v>
                </c:pt>
                <c:pt idx="5">
                  <c:v>5.1100000000000003</c:v>
                </c:pt>
                <c:pt idx="6">
                  <c:v>6.66</c:v>
                </c:pt>
                <c:pt idx="7">
                  <c:v>9.6300000000000008</c:v>
                </c:pt>
                <c:pt idx="8">
                  <c:v>4.37</c:v>
                </c:pt>
                <c:pt idx="9">
                  <c:v>5.49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3E8-4E69-83CC-AD3AADD2A12B}"/>
            </c:ext>
          </c:extLst>
        </c:ser>
        <c:ser>
          <c:idx val="3"/>
          <c:order val="3"/>
          <c:tx>
            <c:strRef>
              <c:f>Sayfa3!$F$4</c:f>
              <c:strCache>
                <c:ptCount val="1"/>
                <c:pt idx="0">
                  <c:v>2022 $/m²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6740231270055244E-3"/>
                  <c:y val="1.9363161623128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3E8-4E69-83CC-AD3AADD2A12B}"/>
                </c:ext>
              </c:extLst>
            </c:dLbl>
            <c:dLbl>
              <c:idx val="5"/>
              <c:layout>
                <c:manualLayout>
                  <c:x val="-4.2555173452541433E-3"/>
                  <c:y val="-2.4203952028910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3E8-4E69-83CC-AD3AADD2A12B}"/>
                </c:ext>
              </c:extLst>
            </c:dLbl>
            <c:dLbl>
              <c:idx val="6"/>
              <c:layout>
                <c:manualLayout>
                  <c:x val="-8.5110346905082866E-3"/>
                  <c:y val="-4.5987508854930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3E8-4E69-83CC-AD3AADD2A12B}"/>
                </c:ext>
              </c:extLst>
            </c:dLbl>
            <c:dLbl>
              <c:idx val="7"/>
              <c:layout>
                <c:manualLayout>
                  <c:x val="-3.262563298028176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3E8-4E69-83CC-AD3AADD2A1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highlight>
                      <a:srgbClr val="FFFF00"/>
                    </a:highlight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Sayfa3!$B$5:$B$14</c:f>
              <c:strCache>
                <c:ptCount val="10"/>
                <c:pt idx="0">
                  <c:v>ALMANYA</c:v>
                </c:pt>
                <c:pt idx="1">
                  <c:v>ABD</c:v>
                </c:pt>
                <c:pt idx="2">
                  <c:v>İSRAİL</c:v>
                </c:pt>
                <c:pt idx="3">
                  <c:v>İNGİLTERE</c:v>
                </c:pt>
                <c:pt idx="4">
                  <c:v>BELÇİKA</c:v>
                </c:pt>
                <c:pt idx="5">
                  <c:v>KANADA</c:v>
                </c:pt>
                <c:pt idx="6">
                  <c:v>FRANSA</c:v>
                </c:pt>
                <c:pt idx="7">
                  <c:v>HOLLANDA</c:v>
                </c:pt>
                <c:pt idx="8">
                  <c:v>IRAK</c:v>
                </c:pt>
                <c:pt idx="9">
                  <c:v>ROMANYA</c:v>
                </c:pt>
              </c:strCache>
            </c:strRef>
          </c:cat>
          <c:val>
            <c:numRef>
              <c:f>Sayfa3!$F$5:$F$14</c:f>
              <c:numCache>
                <c:formatCode>#,##0.0</c:formatCode>
                <c:ptCount val="10"/>
                <c:pt idx="0">
                  <c:v>9.3000000000000007</c:v>
                </c:pt>
                <c:pt idx="1">
                  <c:v>6.8</c:v>
                </c:pt>
                <c:pt idx="2">
                  <c:v>7</c:v>
                </c:pt>
                <c:pt idx="3">
                  <c:v>7.9</c:v>
                </c:pt>
                <c:pt idx="4">
                  <c:v>10.3</c:v>
                </c:pt>
                <c:pt idx="5">
                  <c:v>6.6</c:v>
                </c:pt>
                <c:pt idx="6">
                  <c:v>7.6</c:v>
                </c:pt>
                <c:pt idx="7">
                  <c:v>12.7</c:v>
                </c:pt>
                <c:pt idx="8">
                  <c:v>7.9</c:v>
                </c:pt>
                <c:pt idx="9">
                  <c:v>7.3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3E8-4E69-83CC-AD3AADD2A12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90146032"/>
        <c:axId val="590144720"/>
      </c:lineChart>
      <c:catAx>
        <c:axId val="590150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tr-TR"/>
          </a:p>
        </c:txPr>
        <c:crossAx val="590151608"/>
        <c:crosses val="autoZero"/>
        <c:auto val="1"/>
        <c:lblAlgn val="ctr"/>
        <c:lblOffset val="100"/>
        <c:noMultiLvlLbl val="0"/>
      </c:catAx>
      <c:valAx>
        <c:axId val="590151608"/>
        <c:scaling>
          <c:orientation val="minMax"/>
          <c:max val="110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90150952"/>
        <c:crosses val="autoZero"/>
        <c:crossBetween val="between"/>
      </c:valAx>
      <c:valAx>
        <c:axId val="590144720"/>
        <c:scaling>
          <c:orientation val="minMax"/>
          <c:max val="14"/>
          <c:min val="-20"/>
        </c:scaling>
        <c:delete val="0"/>
        <c:axPos val="r"/>
        <c:numFmt formatCode="#,##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90146032"/>
        <c:crosses val="max"/>
        <c:crossBetween val="between"/>
      </c:valAx>
      <c:catAx>
        <c:axId val="5901460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9014472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1418489027746088E-2"/>
          <c:y val="0.90488895055285068"/>
          <c:w val="0.89999992181464195"/>
          <c:h val="4.67031453893281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469899546927962E-2"/>
          <c:y val="2.6455026455026454E-2"/>
          <c:w val="0.91774654490162877"/>
          <c:h val="0.849012206807482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Sayfa3!$C$4</c:f>
              <c:strCache>
                <c:ptCount val="1"/>
                <c:pt idx="0">
                  <c:v>Değer( Milyon $)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Sayfa3!$B$5:$B$14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Sayfa3!$C$5:$C$14</c:f>
              <c:numCache>
                <c:formatCode>General</c:formatCode>
                <c:ptCount val="10"/>
                <c:pt idx="0">
                  <c:v>188</c:v>
                </c:pt>
                <c:pt idx="1">
                  <c:v>204</c:v>
                </c:pt>
                <c:pt idx="2">
                  <c:v>222</c:v>
                </c:pt>
                <c:pt idx="3">
                  <c:v>198</c:v>
                </c:pt>
                <c:pt idx="4">
                  <c:v>212</c:v>
                </c:pt>
                <c:pt idx="5">
                  <c:v>231</c:v>
                </c:pt>
                <c:pt idx="6">
                  <c:v>259</c:v>
                </c:pt>
                <c:pt idx="7">
                  <c:v>272</c:v>
                </c:pt>
                <c:pt idx="8">
                  <c:v>269</c:v>
                </c:pt>
                <c:pt idx="9">
                  <c:v>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D9-44BE-BEDD-67C1CC93BD8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0146688"/>
        <c:axId val="590146032"/>
      </c:barChart>
      <c:lineChart>
        <c:grouping val="standard"/>
        <c:varyColors val="0"/>
        <c:ser>
          <c:idx val="1"/>
          <c:order val="1"/>
          <c:tx>
            <c:strRef>
              <c:f>Sayfa3!$D$4</c:f>
              <c:strCache>
                <c:ptCount val="1"/>
                <c:pt idx="0">
                  <c:v>Birim Fiyat (Adet)</c:v>
                </c:pt>
              </c:strCache>
            </c:strRef>
          </c:tx>
          <c:spPr>
            <a:ln w="28575" cap="rnd">
              <a:solidFill>
                <a:srgbClr val="CC33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692999541528587E-2"/>
                  <c:y val="-2.87640047041098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D9-44BE-BEDD-67C1CC93BD8C}"/>
                </c:ext>
              </c:extLst>
            </c:dLbl>
            <c:dLbl>
              <c:idx val="1"/>
              <c:layout>
                <c:manualLayout>
                  <c:x val="-3.6036036036036036E-2"/>
                  <c:y val="-3.1746031746031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D9-44BE-BEDD-67C1CC93BD8C}"/>
                </c:ext>
              </c:extLst>
            </c:dLbl>
            <c:dLbl>
              <c:idx val="9"/>
              <c:layout>
                <c:manualLayout>
                  <c:x val="-7.815552950370102E-4"/>
                  <c:y val="-2.972731729002234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highlight>
                        <a:srgbClr val="FF9900"/>
                      </a:highlight>
                      <a:latin typeface="Arial Black" panose="020B0A04020102020204" pitchFamily="34" charset="0"/>
                      <a:ea typeface="+mn-ea"/>
                      <a:cs typeface="+mn-cs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976944118796401E-2"/>
                      <c:h val="4.43929394658935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9FA5-4DBC-A727-6D74D7D830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highlight>
                      <a:srgbClr val="FF9900"/>
                    </a:highlight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Sayfa3!$B$5:$B$14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Sayfa3!$D$5:$D$14</c:f>
              <c:numCache>
                <c:formatCode>General</c:formatCode>
                <c:ptCount val="10"/>
                <c:pt idx="0">
                  <c:v>18.899999999999999</c:v>
                </c:pt>
                <c:pt idx="1">
                  <c:v>20.9</c:v>
                </c:pt>
                <c:pt idx="2">
                  <c:v>28.2</c:v>
                </c:pt>
                <c:pt idx="3">
                  <c:v>28.4</c:v>
                </c:pt>
                <c:pt idx="4">
                  <c:v>28.9</c:v>
                </c:pt>
                <c:pt idx="5">
                  <c:v>25.7</c:v>
                </c:pt>
                <c:pt idx="6">
                  <c:v>30.1</c:v>
                </c:pt>
                <c:pt idx="7">
                  <c:v>30</c:v>
                </c:pt>
                <c:pt idx="8">
                  <c:v>30.9</c:v>
                </c:pt>
                <c:pt idx="9" formatCode="0.0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D9-44BE-BEDD-67C1CC93BD8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90148328"/>
        <c:axId val="590148656"/>
      </c:lineChart>
      <c:catAx>
        <c:axId val="59014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tr-TR"/>
          </a:p>
        </c:txPr>
        <c:crossAx val="590146032"/>
        <c:crosses val="autoZero"/>
        <c:auto val="1"/>
        <c:lblAlgn val="ctr"/>
        <c:lblOffset val="100"/>
        <c:noMultiLvlLbl val="0"/>
      </c:catAx>
      <c:valAx>
        <c:axId val="590146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90146688"/>
        <c:crosses val="autoZero"/>
        <c:crossBetween val="between"/>
      </c:valAx>
      <c:valAx>
        <c:axId val="59014865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90148328"/>
        <c:crosses val="max"/>
        <c:crossBetween val="between"/>
      </c:valAx>
      <c:catAx>
        <c:axId val="5901483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901486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6042273574963625E-2"/>
          <c:y val="3.2426178467266704E-2"/>
          <c:w val="0.91007896923669307"/>
          <c:h val="0.89606224367270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Sayfa1!$M$4</c:f>
              <c:strCache>
                <c:ptCount val="1"/>
                <c:pt idx="0">
                  <c:v>2021 Değer (Bin $) (1 Ocak-20 Haziran)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8.3903231166284706E-3"/>
                  <c:y val="6.94846681441429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2E3-4EB5-A3C5-200D58D30A7B}"/>
                </c:ext>
              </c:extLst>
            </c:dLbl>
            <c:dLbl>
              <c:idx val="1"/>
              <c:layout>
                <c:manualLayout>
                  <c:x val="0"/>
                  <c:y val="1.62130892336333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2E3-4EB5-A3C5-200D58D30A7B}"/>
                </c:ext>
              </c:extLst>
            </c:dLbl>
            <c:dLbl>
              <c:idx val="2"/>
              <c:layout>
                <c:manualLayout>
                  <c:x val="-6.9919359305237461E-3"/>
                  <c:y val="1.15807780240237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2E3-4EB5-A3C5-200D58D30A7B}"/>
                </c:ext>
              </c:extLst>
            </c:dLbl>
            <c:dLbl>
              <c:idx val="3"/>
              <c:layout>
                <c:manualLayout>
                  <c:x val="-2.7967743722094882E-3"/>
                  <c:y val="6.94846681441429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2E3-4EB5-A3C5-200D58D30A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Sayfa1!$L$5:$L$14</c:f>
              <c:strCache>
                <c:ptCount val="10"/>
                <c:pt idx="0">
                  <c:v>FRANSA</c:v>
                </c:pt>
                <c:pt idx="1">
                  <c:v>ALMANYA</c:v>
                </c:pt>
                <c:pt idx="2">
                  <c:v>İTALYA</c:v>
                </c:pt>
                <c:pt idx="3">
                  <c:v>İNGİLTERE</c:v>
                </c:pt>
                <c:pt idx="4">
                  <c:v>İSRAİL</c:v>
                </c:pt>
                <c:pt idx="5">
                  <c:v>ABD</c:v>
                </c:pt>
                <c:pt idx="6">
                  <c:v>IRAK</c:v>
                </c:pt>
                <c:pt idx="7">
                  <c:v>POLONYA</c:v>
                </c:pt>
                <c:pt idx="8">
                  <c:v>HOLLANDA</c:v>
                </c:pt>
                <c:pt idx="9">
                  <c:v>ÇEKYA</c:v>
                </c:pt>
              </c:strCache>
            </c:strRef>
          </c:cat>
          <c:val>
            <c:numRef>
              <c:f>Sayfa1!$M$5:$M$14</c:f>
              <c:numCache>
                <c:formatCode>#,##0.0</c:formatCode>
                <c:ptCount val="10"/>
                <c:pt idx="0">
                  <c:v>24.190409220000003</c:v>
                </c:pt>
                <c:pt idx="1">
                  <c:v>24.620917809999998</c:v>
                </c:pt>
                <c:pt idx="2">
                  <c:v>10.326492699999999</c:v>
                </c:pt>
                <c:pt idx="3">
                  <c:v>12.10062651</c:v>
                </c:pt>
                <c:pt idx="4">
                  <c:v>6.9505660499999991</c:v>
                </c:pt>
                <c:pt idx="5">
                  <c:v>7.9999995599999991</c:v>
                </c:pt>
                <c:pt idx="6">
                  <c:v>3.8751674400000002</c:v>
                </c:pt>
                <c:pt idx="7">
                  <c:v>3.3416538300000003</c:v>
                </c:pt>
                <c:pt idx="8">
                  <c:v>3.0791349000000001</c:v>
                </c:pt>
                <c:pt idx="9">
                  <c:v>3.1060782900000001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E3-4EB5-A3C5-200D58D30A7B}"/>
            </c:ext>
          </c:extLst>
        </c:ser>
        <c:ser>
          <c:idx val="1"/>
          <c:order val="1"/>
          <c:tx>
            <c:strRef>
              <c:f>Sayfa1!$N$4</c:f>
              <c:strCache>
                <c:ptCount val="1"/>
                <c:pt idx="0">
                  <c:v>2022 Değer (Bin $) (1 Ocak-20 Haziran</c:v>
                </c:pt>
              </c:strCache>
            </c:strRef>
          </c:tx>
          <c:spPr>
            <a:solidFill>
              <a:srgbClr val="95A39D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991935930523707E-3"/>
                  <c:y val="1.1580778024023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2E3-4EB5-A3C5-200D58D30A7B}"/>
                </c:ext>
              </c:extLst>
            </c:dLbl>
            <c:dLbl>
              <c:idx val="1"/>
              <c:layout>
                <c:manualLayout>
                  <c:x val="6.9919359305236949E-3"/>
                  <c:y val="9.26462241921905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2E3-4EB5-A3C5-200D58D30A7B}"/>
                </c:ext>
              </c:extLst>
            </c:dLbl>
            <c:dLbl>
              <c:idx val="2"/>
              <c:layout>
                <c:manualLayout>
                  <c:x val="0"/>
                  <c:y val="6.94846681441429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2E3-4EB5-A3C5-200D58D30A7B}"/>
                </c:ext>
              </c:extLst>
            </c:dLbl>
            <c:dLbl>
              <c:idx val="3"/>
              <c:layout>
                <c:manualLayout>
                  <c:x val="2.7967743722094882E-3"/>
                  <c:y val="4.63231120960952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C2E3-4EB5-A3C5-200D58D30A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Sayfa1!$L$5:$L$14</c:f>
              <c:strCache>
                <c:ptCount val="10"/>
                <c:pt idx="0">
                  <c:v>FRANSA</c:v>
                </c:pt>
                <c:pt idx="1">
                  <c:v>ALMANYA</c:v>
                </c:pt>
                <c:pt idx="2">
                  <c:v>İTALYA</c:v>
                </c:pt>
                <c:pt idx="3">
                  <c:v>İNGİLTERE</c:v>
                </c:pt>
                <c:pt idx="4">
                  <c:v>İSRAİL</c:v>
                </c:pt>
                <c:pt idx="5">
                  <c:v>ABD</c:v>
                </c:pt>
                <c:pt idx="6">
                  <c:v>IRAK</c:v>
                </c:pt>
                <c:pt idx="7">
                  <c:v>POLONYA</c:v>
                </c:pt>
                <c:pt idx="8">
                  <c:v>HOLLANDA</c:v>
                </c:pt>
                <c:pt idx="9">
                  <c:v>ÇEKYA</c:v>
                </c:pt>
              </c:strCache>
            </c:strRef>
          </c:cat>
          <c:val>
            <c:numRef>
              <c:f>Sayfa1!$N$5:$N$14</c:f>
              <c:numCache>
                <c:formatCode>#,##0.0</c:formatCode>
                <c:ptCount val="10"/>
                <c:pt idx="0">
                  <c:v>23.89770798</c:v>
                </c:pt>
                <c:pt idx="1">
                  <c:v>21.423772780000004</c:v>
                </c:pt>
                <c:pt idx="2">
                  <c:v>12.09251113</c:v>
                </c:pt>
                <c:pt idx="3">
                  <c:v>10.744502170000001</c:v>
                </c:pt>
                <c:pt idx="4">
                  <c:v>7.7157918299999997</c:v>
                </c:pt>
                <c:pt idx="5">
                  <c:v>6.2123172699999998</c:v>
                </c:pt>
                <c:pt idx="6">
                  <c:v>4.9140416900000004</c:v>
                </c:pt>
                <c:pt idx="7">
                  <c:v>3.9474093199999998</c:v>
                </c:pt>
                <c:pt idx="8">
                  <c:v>3.9304248799999999</c:v>
                </c:pt>
                <c:pt idx="9">
                  <c:v>3.8375669199999995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E3-4EB5-A3C5-200D58D30A7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1"/>
        <c:overlap val="-13"/>
        <c:axId val="850343448"/>
        <c:axId val="850339840"/>
      </c:barChart>
      <c:lineChart>
        <c:grouping val="standard"/>
        <c:varyColors val="0"/>
        <c:ser>
          <c:idx val="2"/>
          <c:order val="2"/>
          <c:tx>
            <c:strRef>
              <c:f>Sayfa1!$O$4</c:f>
              <c:strCache>
                <c:ptCount val="1"/>
                <c:pt idx="0">
                  <c:v>2021 $/adet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8179033419361685E-2"/>
                  <c:y val="2.77938672576571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2E3-4EB5-A3C5-200D58D30A7B}"/>
                </c:ext>
              </c:extLst>
            </c:dLbl>
            <c:dLbl>
              <c:idx val="1"/>
              <c:layout>
                <c:manualLayout>
                  <c:x val="1.3983871861047441E-3"/>
                  <c:y val="-4.1690800886485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2E3-4EB5-A3C5-200D58D30A7B}"/>
                </c:ext>
              </c:extLst>
            </c:dLbl>
            <c:dLbl>
              <c:idx val="5"/>
              <c:layout>
                <c:manualLayout>
                  <c:x val="-3.9154841210932836E-2"/>
                  <c:y val="-2.653897639120133E-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C2E3-4EB5-A3C5-200D58D30A7B}"/>
                </c:ext>
              </c:extLst>
            </c:dLbl>
            <c:dLbl>
              <c:idx val="6"/>
              <c:layout>
                <c:manualLayout>
                  <c:x val="-1.817903341936167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C2E3-4EB5-A3C5-200D58D30A7B}"/>
                </c:ext>
              </c:extLst>
            </c:dLbl>
            <c:dLbl>
              <c:idx val="8"/>
              <c:layout>
                <c:manualLayout>
                  <c:x val="-2.5170969349885393E-2"/>
                  <c:y val="-1.62130892336333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C2E3-4EB5-A3C5-200D58D30A7B}"/>
                </c:ext>
              </c:extLst>
            </c:dLbl>
            <c:dLbl>
              <c:idx val="9"/>
              <c:layout>
                <c:manualLayout>
                  <c:x val="-2.796774372209488E-2"/>
                  <c:y val="1.62130892336333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C2E3-4EB5-A3C5-200D58D30A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highlight>
                      <a:srgbClr val="C0C0C0"/>
                    </a:highlight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Sayfa1!$L$5:$L$14</c:f>
              <c:strCache>
                <c:ptCount val="10"/>
                <c:pt idx="0">
                  <c:v>FRANSA</c:v>
                </c:pt>
                <c:pt idx="1">
                  <c:v>ALMANYA</c:v>
                </c:pt>
                <c:pt idx="2">
                  <c:v>İTALYA</c:v>
                </c:pt>
                <c:pt idx="3">
                  <c:v>İNGİLTERE</c:v>
                </c:pt>
                <c:pt idx="4">
                  <c:v>İSRAİL</c:v>
                </c:pt>
                <c:pt idx="5">
                  <c:v>ABD</c:v>
                </c:pt>
                <c:pt idx="6">
                  <c:v>IRAK</c:v>
                </c:pt>
                <c:pt idx="7">
                  <c:v>POLONYA</c:v>
                </c:pt>
                <c:pt idx="8">
                  <c:v>HOLLANDA</c:v>
                </c:pt>
                <c:pt idx="9">
                  <c:v>ÇEKYA</c:v>
                </c:pt>
              </c:strCache>
            </c:strRef>
          </c:cat>
          <c:val>
            <c:numRef>
              <c:f>Sayfa1!$O$5:$O$14</c:f>
              <c:numCache>
                <c:formatCode>#,##0.0</c:formatCode>
                <c:ptCount val="10"/>
                <c:pt idx="0">
                  <c:v>39.973575946857025</c:v>
                </c:pt>
                <c:pt idx="1">
                  <c:v>36.57290736347688</c:v>
                </c:pt>
                <c:pt idx="2">
                  <c:v>30.95740546989996</c:v>
                </c:pt>
                <c:pt idx="3">
                  <c:v>34.722525459475747</c:v>
                </c:pt>
                <c:pt idx="4">
                  <c:v>21.523044968662521</c:v>
                </c:pt>
                <c:pt idx="5">
                  <c:v>57.386747677629927</c:v>
                </c:pt>
                <c:pt idx="6">
                  <c:v>22.823699340938941</c:v>
                </c:pt>
                <c:pt idx="7">
                  <c:v>34.052988658018364</c:v>
                </c:pt>
                <c:pt idx="8">
                  <c:v>51.9492323525442</c:v>
                </c:pt>
                <c:pt idx="9">
                  <c:v>38.206084897537458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2E3-4EB5-A3C5-200D58D30A7B}"/>
            </c:ext>
          </c:extLst>
        </c:ser>
        <c:ser>
          <c:idx val="3"/>
          <c:order val="3"/>
          <c:tx>
            <c:strRef>
              <c:f>Sayfa1!$P$4</c:f>
              <c:strCache>
                <c:ptCount val="1"/>
                <c:pt idx="0">
                  <c:v>2022 $/adet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5935487444189894E-3"/>
                  <c:y val="-4.1690800886485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2E3-4EB5-A3C5-200D58D30A7B}"/>
                </c:ext>
              </c:extLst>
            </c:dLbl>
            <c:dLbl>
              <c:idx val="1"/>
              <c:layout>
                <c:manualLayout>
                  <c:x val="-5.5935487444189764E-3"/>
                  <c:y val="1.1580778024023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2E3-4EB5-A3C5-200D58D30A7B}"/>
                </c:ext>
              </c:extLst>
            </c:dLbl>
            <c:dLbl>
              <c:idx val="2"/>
              <c:layout>
                <c:manualLayout>
                  <c:x val="2.7967743722094882E-3"/>
                  <c:y val="-2.77938672576571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2E3-4EB5-A3C5-200D58D30A7B}"/>
                </c:ext>
              </c:extLst>
            </c:dLbl>
            <c:dLbl>
              <c:idx val="3"/>
              <c:layout>
                <c:manualLayout>
                  <c:x val="-1.8179033419361723E-2"/>
                  <c:y val="5.79038901201191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2E3-4EB5-A3C5-200D58D30A7B}"/>
                </c:ext>
              </c:extLst>
            </c:dLbl>
            <c:dLbl>
              <c:idx val="5"/>
              <c:layout>
                <c:manualLayout>
                  <c:x val="-3.2162905280409111E-2"/>
                  <c:y val="5.32715789105095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2E3-4EB5-A3C5-200D58D30A7B}"/>
                </c:ext>
              </c:extLst>
            </c:dLbl>
            <c:dLbl>
              <c:idx val="6"/>
              <c:layout>
                <c:manualLayout>
                  <c:x val="-1.8179033419361671E-2"/>
                  <c:y val="-3.4742334072071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2E3-4EB5-A3C5-200D58D30A7B}"/>
                </c:ext>
              </c:extLst>
            </c:dLbl>
            <c:dLbl>
              <c:idx val="7"/>
              <c:layout>
                <c:manualLayout>
                  <c:x val="-8.3903231166285661E-3"/>
                  <c:y val="-2.77938672576571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2E3-4EB5-A3C5-200D58D30A7B}"/>
                </c:ext>
              </c:extLst>
            </c:dLbl>
            <c:dLbl>
              <c:idx val="8"/>
              <c:layout>
                <c:manualLayout>
                  <c:x val="-8.3903231166285661E-3"/>
                  <c:y val="4.1690800886485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C2E3-4EB5-A3C5-200D58D30A7B}"/>
                </c:ext>
              </c:extLst>
            </c:dLbl>
            <c:dLbl>
              <c:idx val="9"/>
              <c:layout>
                <c:manualLayout>
                  <c:x val="-2.2374194977675906E-2"/>
                  <c:y val="-3.0110022862461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C2E3-4EB5-A3C5-200D58D30A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highlight>
                      <a:srgbClr val="FFFF00"/>
                    </a:highlight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Sayfa1!$L$5:$L$14</c:f>
              <c:strCache>
                <c:ptCount val="10"/>
                <c:pt idx="0">
                  <c:v>FRANSA</c:v>
                </c:pt>
                <c:pt idx="1">
                  <c:v>ALMANYA</c:v>
                </c:pt>
                <c:pt idx="2">
                  <c:v>İTALYA</c:v>
                </c:pt>
                <c:pt idx="3">
                  <c:v>İNGİLTERE</c:v>
                </c:pt>
                <c:pt idx="4">
                  <c:v>İSRAİL</c:v>
                </c:pt>
                <c:pt idx="5">
                  <c:v>ABD</c:v>
                </c:pt>
                <c:pt idx="6">
                  <c:v>IRAK</c:v>
                </c:pt>
                <c:pt idx="7">
                  <c:v>POLONYA</c:v>
                </c:pt>
                <c:pt idx="8">
                  <c:v>HOLLANDA</c:v>
                </c:pt>
                <c:pt idx="9">
                  <c:v>ÇEKYA</c:v>
                </c:pt>
              </c:strCache>
            </c:strRef>
          </c:cat>
          <c:val>
            <c:numRef>
              <c:f>Sayfa1!$P$5:$P$14</c:f>
              <c:numCache>
                <c:formatCode>#,##0.0</c:formatCode>
                <c:ptCount val="10"/>
                <c:pt idx="0">
                  <c:v>40.132311590953748</c:v>
                </c:pt>
                <c:pt idx="1">
                  <c:v>34.850419741839978</c:v>
                </c:pt>
                <c:pt idx="2">
                  <c:v>34.09212584684002</c:v>
                </c:pt>
                <c:pt idx="3">
                  <c:v>34.113537685378915</c:v>
                </c:pt>
                <c:pt idx="4">
                  <c:v>27.494830611452212</c:v>
                </c:pt>
                <c:pt idx="5">
                  <c:v>56.123563736561564</c:v>
                </c:pt>
                <c:pt idx="6">
                  <c:v>29.601769163579412</c:v>
                </c:pt>
                <c:pt idx="7">
                  <c:v>37.904469133194418</c:v>
                </c:pt>
                <c:pt idx="8">
                  <c:v>49.181336636760641</c:v>
                </c:pt>
                <c:pt idx="9">
                  <c:v>42.885030116779348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2E3-4EB5-A3C5-200D58D30A7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50348368"/>
        <c:axId val="850342464"/>
      </c:lineChart>
      <c:catAx>
        <c:axId val="850343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tr-TR"/>
          </a:p>
        </c:txPr>
        <c:crossAx val="850339840"/>
        <c:crosses val="autoZero"/>
        <c:auto val="1"/>
        <c:lblAlgn val="ctr"/>
        <c:lblOffset val="100"/>
        <c:noMultiLvlLbl val="0"/>
      </c:catAx>
      <c:valAx>
        <c:axId val="850339840"/>
        <c:scaling>
          <c:orientation val="minMax"/>
          <c:max val="36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850343448"/>
        <c:crosses val="autoZero"/>
        <c:crossBetween val="between"/>
      </c:valAx>
      <c:valAx>
        <c:axId val="850342464"/>
        <c:scaling>
          <c:orientation val="minMax"/>
          <c:max val="60"/>
          <c:min val="-50"/>
        </c:scaling>
        <c:delete val="0"/>
        <c:axPos val="r"/>
        <c:numFmt formatCode="#,##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850348368"/>
        <c:crosses val="max"/>
        <c:crossBetween val="between"/>
      </c:valAx>
      <c:catAx>
        <c:axId val="8503483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5034246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279682392136175E-2"/>
          <c:y val="0.91361742653592115"/>
          <c:w val="0.89999990090169546"/>
          <c:h val="4.4691772577593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531650226841092E-2"/>
          <c:y val="7.4290880791063926E-2"/>
          <c:w val="0.90759672809901726"/>
          <c:h val="0.775122358304043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'DÜNYA SKM İHRACATINDA İLK 10 ÜL'!$L$15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1"/>
              <c:layout>
                <c:manualLayout>
                  <c:x val="0"/>
                  <c:y val="1.2039128114334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6A7-44E4-B0E9-754D8702495F}"/>
                </c:ext>
              </c:extLst>
            </c:dLbl>
            <c:dLbl>
              <c:idx val="2"/>
              <c:layout>
                <c:manualLayout>
                  <c:x val="0"/>
                  <c:y val="4.01304270477806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6A7-44E4-B0E9-754D8702495F}"/>
                </c:ext>
              </c:extLst>
            </c:dLbl>
            <c:dLbl>
              <c:idx val="3"/>
              <c:layout>
                <c:manualLayout>
                  <c:x val="-1.270446307787926E-3"/>
                  <c:y val="-1.4528478975719144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6A7-44E4-B0E9-754D8702495F}"/>
                </c:ext>
              </c:extLst>
            </c:dLbl>
            <c:dLbl>
              <c:idx val="6"/>
              <c:layout>
                <c:manualLayout>
                  <c:x val="-5.6365764100623685E-3"/>
                  <c:y val="-6.1633281972266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6A7-44E4-B0E9-754D870249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'DÜNYA SKM İHRACATINDA İLK 10 ÜL'!$K$16:$K$25</c:f>
              <c:strCache>
                <c:ptCount val="10"/>
                <c:pt idx="0">
                  <c:v>İtalya</c:v>
                </c:pt>
                <c:pt idx="1">
                  <c:v>İspanya</c:v>
                </c:pt>
                <c:pt idx="2">
                  <c:v>Çin</c:v>
                </c:pt>
                <c:pt idx="3">
                  <c:v>Hindistan</c:v>
                </c:pt>
                <c:pt idx="4">
                  <c:v>Türkiye</c:v>
                </c:pt>
                <c:pt idx="5">
                  <c:v>Brezilya</c:v>
                </c:pt>
                <c:pt idx="6">
                  <c:v>Polonya</c:v>
                </c:pt>
                <c:pt idx="7">
                  <c:v>Almanya</c:v>
                </c:pt>
                <c:pt idx="8">
                  <c:v>Portekiz</c:v>
                </c:pt>
                <c:pt idx="9">
                  <c:v>Meksika</c:v>
                </c:pt>
              </c:strCache>
            </c:strRef>
          </c:cat>
          <c:val>
            <c:numRef>
              <c:f>'DÜNYA SKM İHRACATINDA İLK 10 ÜL'!$L$16:$L$25</c:f>
              <c:numCache>
                <c:formatCode>_-* #,##0_-;\-* #,##0_-;_-* "-"??_-;_-@_-</c:formatCode>
                <c:ptCount val="10"/>
                <c:pt idx="0">
                  <c:v>4399</c:v>
                </c:pt>
                <c:pt idx="1">
                  <c:v>3363</c:v>
                </c:pt>
                <c:pt idx="2">
                  <c:v>4111</c:v>
                </c:pt>
                <c:pt idx="3">
                  <c:v>1541</c:v>
                </c:pt>
                <c:pt idx="4">
                  <c:v>783</c:v>
                </c:pt>
                <c:pt idx="5">
                  <c:v>330</c:v>
                </c:pt>
                <c:pt idx="6">
                  <c:v>412</c:v>
                </c:pt>
                <c:pt idx="7">
                  <c:v>385</c:v>
                </c:pt>
                <c:pt idx="8">
                  <c:v>248</c:v>
                </c:pt>
                <c:pt idx="9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A7-44E4-B0E9-754D8702495F}"/>
            </c:ext>
          </c:extLst>
        </c:ser>
        <c:ser>
          <c:idx val="1"/>
          <c:order val="1"/>
          <c:tx>
            <c:strRef>
              <c:f>'DÜNYA SKM İHRACATINDA İLK 10 ÜL'!$M$15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0529779532741033E-2"/>
                  <c:y val="-2.00652135238907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6A7-44E4-B0E9-754D8702495F}"/>
                </c:ext>
              </c:extLst>
            </c:dLbl>
            <c:dLbl>
              <c:idx val="1"/>
              <c:layout>
                <c:manualLayout>
                  <c:x val="-2.4130466005329107E-17"/>
                  <c:y val="4.01304270477814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6A7-44E4-B0E9-754D8702495F}"/>
                </c:ext>
              </c:extLst>
            </c:dLbl>
            <c:dLbl>
              <c:idx val="2"/>
              <c:layout>
                <c:manualLayout>
                  <c:x val="6.5811122079631459E-3"/>
                  <c:y val="2.0065213523889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6A7-44E4-B0E9-754D8702495F}"/>
                </c:ext>
              </c:extLst>
            </c:dLbl>
            <c:dLbl>
              <c:idx val="6"/>
              <c:layout>
                <c:manualLayout>
                  <c:x val="7.0457205125778318E-3"/>
                  <c:y val="-1.5065739330291764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6A7-44E4-B0E9-754D870249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'DÜNYA SKM İHRACATINDA İLK 10 ÜL'!$K$16:$K$25</c:f>
              <c:strCache>
                <c:ptCount val="10"/>
                <c:pt idx="0">
                  <c:v>İtalya</c:v>
                </c:pt>
                <c:pt idx="1">
                  <c:v>İspanya</c:v>
                </c:pt>
                <c:pt idx="2">
                  <c:v>Çin</c:v>
                </c:pt>
                <c:pt idx="3">
                  <c:v>Hindistan</c:v>
                </c:pt>
                <c:pt idx="4">
                  <c:v>Türkiye</c:v>
                </c:pt>
                <c:pt idx="5">
                  <c:v>Brezilya</c:v>
                </c:pt>
                <c:pt idx="6">
                  <c:v>Polonya</c:v>
                </c:pt>
                <c:pt idx="7">
                  <c:v>Almanya</c:v>
                </c:pt>
                <c:pt idx="8">
                  <c:v>Portekiz</c:v>
                </c:pt>
                <c:pt idx="9">
                  <c:v>Meksika</c:v>
                </c:pt>
              </c:strCache>
            </c:strRef>
          </c:cat>
          <c:val>
            <c:numRef>
              <c:f>'DÜNYA SKM İHRACATINDA İLK 10 ÜL'!$M$16:$M$25</c:f>
              <c:numCache>
                <c:formatCode>_-* #,##0_-;\-* #,##0_-;_-* "-"??_-;_-@_-</c:formatCode>
                <c:ptCount val="10"/>
                <c:pt idx="0">
                  <c:v>5387</c:v>
                </c:pt>
                <c:pt idx="1">
                  <c:v>4335</c:v>
                </c:pt>
                <c:pt idx="2">
                  <c:v>3699</c:v>
                </c:pt>
                <c:pt idx="3">
                  <c:v>1758</c:v>
                </c:pt>
                <c:pt idx="4">
                  <c:v>981</c:v>
                </c:pt>
                <c:pt idx="5">
                  <c:v>488</c:v>
                </c:pt>
                <c:pt idx="6">
                  <c:v>468</c:v>
                </c:pt>
                <c:pt idx="7">
                  <c:v>405</c:v>
                </c:pt>
                <c:pt idx="8">
                  <c:v>294</c:v>
                </c:pt>
                <c:pt idx="9">
                  <c:v>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A7-44E4-B0E9-754D8702495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37"/>
        <c:overlap val="-33"/>
        <c:axId val="820683984"/>
        <c:axId val="820684312"/>
      </c:barChart>
      <c:lineChart>
        <c:grouping val="standard"/>
        <c:varyColors val="0"/>
        <c:ser>
          <c:idx val="2"/>
          <c:order val="2"/>
          <c:tx>
            <c:strRef>
              <c:f>'DÜNYA SKM İHRACATINDA İLK 10 ÜL'!$N$15</c:f>
              <c:strCache>
                <c:ptCount val="1"/>
                <c:pt idx="0">
                  <c:v>Birim Fiyat 2020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4.6019391977306326E-2"/>
                  <c:y val="1.30755494748531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A7-44E4-B0E9-754D8702495F}"/>
                </c:ext>
              </c:extLst>
            </c:dLbl>
            <c:dLbl>
              <c:idx val="1"/>
              <c:layout>
                <c:manualLayout>
                  <c:x val="-4.2363868268161988E-3"/>
                  <c:y val="2.10002501840828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D8-4DC6-ACB2-96252B55FA17}"/>
                </c:ext>
              </c:extLst>
            </c:dLbl>
            <c:dLbl>
              <c:idx val="2"/>
              <c:layout>
                <c:manualLayout>
                  <c:x val="-1.2704463077879306E-2"/>
                  <c:y val="4.16047613193965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6A7-44E4-B0E9-754D8702495F}"/>
                </c:ext>
              </c:extLst>
            </c:dLbl>
            <c:dLbl>
              <c:idx val="3"/>
              <c:layout>
                <c:manualLayout>
                  <c:x val="-1.1434016770091333E-2"/>
                  <c:y val="2.37741493253695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6A7-44E4-B0E9-754D8702495F}"/>
                </c:ext>
              </c:extLst>
            </c:dLbl>
            <c:dLbl>
              <c:idx val="4"/>
              <c:layout>
                <c:manualLayout>
                  <c:x val="-2.159758723239474E-2"/>
                  <c:y val="3.56612239880542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6A7-44E4-B0E9-754D8702495F}"/>
                </c:ext>
              </c:extLst>
            </c:dLbl>
            <c:dLbl>
              <c:idx val="5"/>
              <c:layout>
                <c:manualLayout>
                  <c:x val="-1.5245355693455203E-2"/>
                  <c:y val="-4.3585940429844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6A7-44E4-B0E9-754D8702495F}"/>
                </c:ext>
              </c:extLst>
            </c:dLbl>
            <c:dLbl>
              <c:idx val="6"/>
              <c:layout>
                <c:manualLayout>
                  <c:x val="-5.0817852311517038E-3"/>
                  <c:y val="2.37741493253695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6A7-44E4-B0E9-754D8702495F}"/>
                </c:ext>
              </c:extLst>
            </c:dLbl>
            <c:dLbl>
              <c:idx val="8"/>
              <c:layout>
                <c:manualLayout>
                  <c:x val="-1.5533418364992634E-2"/>
                  <c:y val="6.930082560747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BD8-4DC6-ACB2-96252B55FA17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D8-4DC6-ACB2-96252B55FA17}"/>
                </c:ext>
              </c:extLst>
            </c:dLbl>
            <c:spPr>
              <a:solidFill>
                <a:srgbClr val="FFFFFF">
                  <a:lumMod val="75000"/>
                </a:srgb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'DÜNYA SKM İHRACATINDA İLK 10 ÜL'!$K$16:$K$25</c:f>
              <c:strCache>
                <c:ptCount val="10"/>
                <c:pt idx="0">
                  <c:v>İtalya</c:v>
                </c:pt>
                <c:pt idx="1">
                  <c:v>İspanya</c:v>
                </c:pt>
                <c:pt idx="2">
                  <c:v>Çin</c:v>
                </c:pt>
                <c:pt idx="3">
                  <c:v>Hindistan</c:v>
                </c:pt>
                <c:pt idx="4">
                  <c:v>Türkiye</c:v>
                </c:pt>
                <c:pt idx="5">
                  <c:v>Brezilya</c:v>
                </c:pt>
                <c:pt idx="6">
                  <c:v>Polonya</c:v>
                </c:pt>
                <c:pt idx="7">
                  <c:v>Almanya</c:v>
                </c:pt>
                <c:pt idx="8">
                  <c:v>Portekiz</c:v>
                </c:pt>
                <c:pt idx="9">
                  <c:v>Meksika</c:v>
                </c:pt>
              </c:strCache>
            </c:strRef>
          </c:cat>
          <c:val>
            <c:numRef>
              <c:f>'DÜNYA SKM İHRACATINDA İLK 10 ÜL'!$N$16:$N$25</c:f>
              <c:numCache>
                <c:formatCode>0.0</c:formatCode>
                <c:ptCount val="10"/>
                <c:pt idx="0">
                  <c:v>15.311999999999999</c:v>
                </c:pt>
                <c:pt idx="1">
                  <c:v>7.1269999999999998</c:v>
                </c:pt>
                <c:pt idx="2">
                  <c:v>6.609</c:v>
                </c:pt>
                <c:pt idx="3">
                  <c:v>3.4609999999999999</c:v>
                </c:pt>
                <c:pt idx="4">
                  <c:v>5.9429999999999996</c:v>
                </c:pt>
                <c:pt idx="5">
                  <c:v>3.4369999999999998</c:v>
                </c:pt>
                <c:pt idx="6">
                  <c:v>6.9</c:v>
                </c:pt>
                <c:pt idx="7">
                  <c:v>14.71</c:v>
                </c:pt>
                <c:pt idx="8">
                  <c:v>9.4220000000000006</c:v>
                </c:pt>
                <c:pt idx="9" formatCode="General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A7-44E4-B0E9-754D8702495F}"/>
            </c:ext>
          </c:extLst>
        </c:ser>
        <c:ser>
          <c:idx val="3"/>
          <c:order val="3"/>
          <c:tx>
            <c:strRef>
              <c:f>'DÜNYA SKM İHRACATINDA İLK 10 ÜL'!$O$15</c:f>
              <c:strCache>
                <c:ptCount val="1"/>
                <c:pt idx="0">
                  <c:v>Birim Fiyat 2021</c:v>
                </c:pt>
              </c:strCache>
            </c:strRef>
          </c:tx>
          <c:spPr>
            <a:ln w="349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5.4430899249270005E-2"/>
                  <c:y val="-1.53336551166944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A7-44E4-B0E9-754D8702495F}"/>
                </c:ext>
              </c:extLst>
            </c:dLbl>
            <c:dLbl>
              <c:idx val="1"/>
              <c:layout>
                <c:manualLayout>
                  <c:x val="5.6485157690882044E-3"/>
                  <c:y val="-3.7800450331349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D8-4DC6-ACB2-96252B55FA17}"/>
                </c:ext>
              </c:extLst>
            </c:dLbl>
            <c:dLbl>
              <c:idx val="2"/>
              <c:layout>
                <c:manualLayout>
                  <c:x val="-6.3522315389396298E-3"/>
                  <c:y val="-1.78306119940271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6A7-44E4-B0E9-754D8702495F}"/>
                </c:ext>
              </c:extLst>
            </c:dLbl>
            <c:dLbl>
              <c:idx val="3"/>
              <c:layout>
                <c:manualLayout>
                  <c:x val="-7.6226778467275557E-3"/>
                  <c:y val="-2.37741493253695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6A7-44E4-B0E9-754D8702495F}"/>
                </c:ext>
              </c:extLst>
            </c:dLbl>
            <c:dLbl>
              <c:idx val="4"/>
              <c:layout>
                <c:manualLayout>
                  <c:x val="-1.905669461681889E-2"/>
                  <c:y val="-1.78306119940272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6A7-44E4-B0E9-754D8702495F}"/>
                </c:ext>
              </c:extLst>
            </c:dLbl>
            <c:dLbl>
              <c:idx val="5"/>
              <c:layout>
                <c:manualLayout>
                  <c:x val="-2.0327140924606815E-2"/>
                  <c:y val="1.78306119940271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6A7-44E4-B0E9-754D8702495F}"/>
                </c:ext>
              </c:extLst>
            </c:dLbl>
            <c:dLbl>
              <c:idx val="6"/>
              <c:layout>
                <c:manualLayout>
                  <c:x val="-1.6515802001243036E-2"/>
                  <c:y val="-2.37741493253695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6A7-44E4-B0E9-754D8702495F}"/>
                </c:ext>
              </c:extLst>
            </c:dLbl>
            <c:dLbl>
              <c:idx val="8"/>
              <c:layout>
                <c:manualLayout>
                  <c:x val="-1.4121289422720576E-2"/>
                  <c:y val="2.52003002208994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BD8-4DC6-ACB2-96252B55FA17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BD8-4DC6-ACB2-96252B55FA17}"/>
                </c:ext>
              </c:extLst>
            </c:dLbl>
            <c:spPr>
              <a:solidFill>
                <a:srgbClr val="FFFF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'DÜNYA SKM İHRACATINDA İLK 10 ÜL'!$K$16:$K$25</c:f>
              <c:strCache>
                <c:ptCount val="10"/>
                <c:pt idx="0">
                  <c:v>İtalya</c:v>
                </c:pt>
                <c:pt idx="1">
                  <c:v>İspanya</c:v>
                </c:pt>
                <c:pt idx="2">
                  <c:v>Çin</c:v>
                </c:pt>
                <c:pt idx="3">
                  <c:v>Hindistan</c:v>
                </c:pt>
                <c:pt idx="4">
                  <c:v>Türkiye</c:v>
                </c:pt>
                <c:pt idx="5">
                  <c:v>Brezilya</c:v>
                </c:pt>
                <c:pt idx="6">
                  <c:v>Polonya</c:v>
                </c:pt>
                <c:pt idx="7">
                  <c:v>Almanya</c:v>
                </c:pt>
                <c:pt idx="8">
                  <c:v>Portekiz</c:v>
                </c:pt>
                <c:pt idx="9">
                  <c:v>Meksika</c:v>
                </c:pt>
              </c:strCache>
            </c:strRef>
          </c:cat>
          <c:val>
            <c:numRef>
              <c:f>'DÜNYA SKM İHRACATINDA İLK 10 ÜL'!$O$16:$O$25</c:f>
              <c:numCache>
                <c:formatCode>0.0</c:formatCode>
                <c:ptCount val="10"/>
                <c:pt idx="0">
                  <c:v>16.603999999999999</c:v>
                </c:pt>
                <c:pt idx="1">
                  <c:v>7.9589999999999996</c:v>
                </c:pt>
                <c:pt idx="2">
                  <c:v>6.7720000000000002</c:v>
                </c:pt>
                <c:pt idx="3">
                  <c:v>3.5550000000000002</c:v>
                </c:pt>
                <c:pt idx="4">
                  <c:v>6.3650000000000002</c:v>
                </c:pt>
                <c:pt idx="5">
                  <c:v>3.093</c:v>
                </c:pt>
                <c:pt idx="6">
                  <c:v>7</c:v>
                </c:pt>
                <c:pt idx="7">
                  <c:v>11.984999999999999</c:v>
                </c:pt>
                <c:pt idx="8">
                  <c:v>11</c:v>
                </c:pt>
                <c:pt idx="9" formatCode="General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6A7-44E4-B0E9-754D8702495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53241360"/>
        <c:axId val="753238408"/>
      </c:lineChart>
      <c:catAx>
        <c:axId val="82068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tr-TR"/>
          </a:p>
        </c:txPr>
        <c:crossAx val="820684312"/>
        <c:crosses val="autoZero"/>
        <c:auto val="1"/>
        <c:lblAlgn val="ctr"/>
        <c:lblOffset val="100"/>
        <c:noMultiLvlLbl val="0"/>
      </c:catAx>
      <c:valAx>
        <c:axId val="820684312"/>
        <c:scaling>
          <c:orientation val="minMax"/>
          <c:max val="7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820683984"/>
        <c:crosses val="autoZero"/>
        <c:crossBetween val="between"/>
      </c:valAx>
      <c:valAx>
        <c:axId val="753238408"/>
        <c:scaling>
          <c:orientation val="minMax"/>
          <c:max val="17"/>
          <c:min val="-20"/>
        </c:scaling>
        <c:delete val="0"/>
        <c:axPos val="r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753241360"/>
        <c:crosses val="max"/>
        <c:crossBetween val="between"/>
      </c:valAx>
      <c:catAx>
        <c:axId val="7532413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532384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388597782894835"/>
          <c:y val="0.91765194990071541"/>
          <c:w val="0.45813649236071913"/>
          <c:h val="3.71503099862902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  <c:userShapes r:id="rId5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'DÜNYA SKM İTHALATINDA İLK 10 ÜL'!$H$15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21922575004784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84D-48B3-A9C0-80BCC9FA8216}"/>
                </c:ext>
              </c:extLst>
            </c:dLbl>
            <c:dLbl>
              <c:idx val="9"/>
              <c:layout>
                <c:manualLayout>
                  <c:x val="-1.0837562222647475E-2"/>
                  <c:y val="2.41828436244027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84D-48B3-A9C0-80BCC9FA82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'DÜNYA SKM İTHALATINDA İLK 10 ÜL'!$G$16:$G$27</c:f>
              <c:strCache>
                <c:ptCount val="10"/>
                <c:pt idx="0">
                  <c:v>ABD</c:v>
                </c:pt>
                <c:pt idx="1">
                  <c:v>Fransa</c:v>
                </c:pt>
                <c:pt idx="2">
                  <c:v>Almanya</c:v>
                </c:pt>
                <c:pt idx="3">
                  <c:v>Filipinler</c:v>
                </c:pt>
                <c:pt idx="4">
                  <c:v>İngiltere</c:v>
                </c:pt>
                <c:pt idx="5">
                  <c:v>Suudi Arabistan</c:v>
                </c:pt>
                <c:pt idx="6">
                  <c:v>İsrail</c:v>
                </c:pt>
                <c:pt idx="7">
                  <c:v>Rusya</c:v>
                </c:pt>
                <c:pt idx="8">
                  <c:v>G. Kore</c:v>
                </c:pt>
                <c:pt idx="9">
                  <c:v>Belçika</c:v>
                </c:pt>
              </c:strCache>
            </c:strRef>
          </c:cat>
          <c:val>
            <c:numRef>
              <c:f>'DÜNYA SKM İTHALATINDA İLK 10 ÜL'!$H$16:$H$27</c:f>
              <c:numCache>
                <c:formatCode>_-* #,##0_-;\-* #,##0_-;_-* "-"??_-;_-@_-</c:formatCode>
                <c:ptCount val="11"/>
                <c:pt idx="0">
                  <c:v>1875</c:v>
                </c:pt>
                <c:pt idx="1">
                  <c:v>1030</c:v>
                </c:pt>
                <c:pt idx="2">
                  <c:v>887</c:v>
                </c:pt>
                <c:pt idx="3">
                  <c:v>140</c:v>
                </c:pt>
                <c:pt idx="4">
                  <c:v>437</c:v>
                </c:pt>
                <c:pt idx="5">
                  <c:v>725</c:v>
                </c:pt>
                <c:pt idx="6">
                  <c:v>347</c:v>
                </c:pt>
                <c:pt idx="7">
                  <c:v>351</c:v>
                </c:pt>
                <c:pt idx="8">
                  <c:v>361</c:v>
                </c:pt>
                <c:pt idx="9">
                  <c:v>316.92099999999999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4D-48B3-A9C0-80BCC9FA8216}"/>
            </c:ext>
          </c:extLst>
        </c:ser>
        <c:ser>
          <c:idx val="1"/>
          <c:order val="1"/>
          <c:tx>
            <c:strRef>
              <c:f>'DÜNYA SKM İTHALATINDA İLK 10 ÜL'!$I$15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5A39D">
                <a:lumMod val="5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'DÜNYA SKM İTHALATINDA İLK 10 ÜL'!$G$16:$G$27</c:f>
              <c:strCache>
                <c:ptCount val="10"/>
                <c:pt idx="0">
                  <c:v>ABD</c:v>
                </c:pt>
                <c:pt idx="1">
                  <c:v>Fransa</c:v>
                </c:pt>
                <c:pt idx="2">
                  <c:v>Almanya</c:v>
                </c:pt>
                <c:pt idx="3">
                  <c:v>Filipinler</c:v>
                </c:pt>
                <c:pt idx="4">
                  <c:v>İngiltere</c:v>
                </c:pt>
                <c:pt idx="5">
                  <c:v>Suudi Arabistan</c:v>
                </c:pt>
                <c:pt idx="6">
                  <c:v>İsrail</c:v>
                </c:pt>
                <c:pt idx="7">
                  <c:v>Rusya</c:v>
                </c:pt>
                <c:pt idx="8">
                  <c:v>G. Kore</c:v>
                </c:pt>
                <c:pt idx="9">
                  <c:v>Belçika</c:v>
                </c:pt>
              </c:strCache>
            </c:strRef>
          </c:cat>
          <c:val>
            <c:numRef>
              <c:f>'DÜNYA SKM İTHALATINDA İLK 10 ÜL'!$I$16:$I$27</c:f>
              <c:numCache>
                <c:formatCode>_-* #,##0_-;\-* #,##0_-;_-* "-"??_-;_-@_-</c:formatCode>
                <c:ptCount val="11"/>
                <c:pt idx="0">
                  <c:v>2307</c:v>
                </c:pt>
                <c:pt idx="1">
                  <c:v>1265</c:v>
                </c:pt>
                <c:pt idx="2">
                  <c:v>976</c:v>
                </c:pt>
                <c:pt idx="3">
                  <c:v>767</c:v>
                </c:pt>
                <c:pt idx="4">
                  <c:v>610</c:v>
                </c:pt>
                <c:pt idx="5">
                  <c:v>587</c:v>
                </c:pt>
                <c:pt idx="6">
                  <c:v>476</c:v>
                </c:pt>
                <c:pt idx="7">
                  <c:v>462</c:v>
                </c:pt>
                <c:pt idx="8">
                  <c:v>441</c:v>
                </c:pt>
                <c:pt idx="9">
                  <c:v>394.94099999999997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4D-48B3-A9C0-80BCC9FA821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9"/>
        <c:axId val="757660264"/>
        <c:axId val="757660592"/>
      </c:barChart>
      <c:lineChart>
        <c:grouping val="standard"/>
        <c:varyColors val="0"/>
        <c:ser>
          <c:idx val="2"/>
          <c:order val="2"/>
          <c:tx>
            <c:strRef>
              <c:f>'DÜNYA SKM İTHALATINDA İLK 10 ÜL'!$J$15</c:f>
              <c:strCache>
                <c:ptCount val="1"/>
                <c:pt idx="0">
                  <c:v>Birim Fiyat 2020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7093905556618688E-3"/>
                  <c:y val="3.1437696711723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B5A-4F83-80D2-4A824F14DB6B}"/>
                </c:ext>
              </c:extLst>
            </c:dLbl>
            <c:dLbl>
              <c:idx val="2"/>
              <c:layout>
                <c:manualLayout>
                  <c:x val="-2.3029819723125886E-2"/>
                  <c:y val="5.0783971611245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B5A-4F83-80D2-4A824F14DB6B}"/>
                </c:ext>
              </c:extLst>
            </c:dLbl>
            <c:dLbl>
              <c:idx val="3"/>
              <c:layout>
                <c:manualLayout>
                  <c:x val="-2.3029819723125934E-2"/>
                  <c:y val="2.9019412349283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B5A-4F83-80D2-4A824F14DB6B}"/>
                </c:ext>
              </c:extLst>
            </c:dLbl>
            <c:dLbl>
              <c:idx val="5"/>
              <c:layout>
                <c:manualLayout>
                  <c:x val="5.3334459757123401E-8"/>
                  <c:y val="3.627436064464986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highlight>
                        <a:srgbClr val="C0C0C0"/>
                      </a:highlight>
                      <a:latin typeface="Arial Black" panose="020B0A04020102020204" pitchFamily="34" charset="0"/>
                      <a:ea typeface="+mn-ea"/>
                      <a:cs typeface="+mn-cs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699324050728042E-2"/>
                      <c:h val="4.1904802051603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684D-48B3-A9C0-80BCC9FA8216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highlight>
                        <a:srgbClr val="C0C0C0"/>
                      </a:highlight>
                      <a:latin typeface="Arial Black" panose="020B0A04020102020204" pitchFamily="34" charset="0"/>
                      <a:ea typeface="+mn-ea"/>
                      <a:cs typeface="+mn-cs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9355674873162801E-2"/>
                      <c:h val="4.928383586653239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684D-48B3-A9C0-80BCC9FA8216}"/>
                </c:ext>
              </c:extLst>
            </c:dLbl>
            <c:dLbl>
              <c:idx val="7"/>
              <c:layout>
                <c:manualLayout>
                  <c:x val="-1.3546952778309444E-2"/>
                  <c:y val="3.1437696711723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B5A-4F83-80D2-4A824F14DB6B}"/>
                </c:ext>
              </c:extLst>
            </c:dLbl>
            <c:dLbl>
              <c:idx val="8"/>
              <c:layout>
                <c:manualLayout>
                  <c:x val="-2.1675124445294951E-2"/>
                  <c:y val="2.66011279868430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84D-48B3-A9C0-80BCC9FA8216}"/>
                </c:ext>
              </c:extLst>
            </c:dLbl>
            <c:dLbl>
              <c:idx val="9"/>
              <c:layout>
                <c:manualLayout>
                  <c:x val="-5.4187811113238374E-3"/>
                  <c:y val="-7.25485308732082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B5A-4F83-80D2-4A824F14DB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highlight>
                      <a:srgbClr val="C0C0C0"/>
                    </a:highlight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'DÜNYA SKM İTHALATINDA İLK 10 ÜL'!$G$16:$G$27</c:f>
              <c:strCache>
                <c:ptCount val="10"/>
                <c:pt idx="0">
                  <c:v>ABD</c:v>
                </c:pt>
                <c:pt idx="1">
                  <c:v>Fransa</c:v>
                </c:pt>
                <c:pt idx="2">
                  <c:v>Almanya</c:v>
                </c:pt>
                <c:pt idx="3">
                  <c:v>Filipinler</c:v>
                </c:pt>
                <c:pt idx="4">
                  <c:v>İngiltere</c:v>
                </c:pt>
                <c:pt idx="5">
                  <c:v>Suudi Arabistan</c:v>
                </c:pt>
                <c:pt idx="6">
                  <c:v>İsrail</c:v>
                </c:pt>
                <c:pt idx="7">
                  <c:v>Rusya</c:v>
                </c:pt>
                <c:pt idx="8">
                  <c:v>G. Kore</c:v>
                </c:pt>
                <c:pt idx="9">
                  <c:v>Belçika</c:v>
                </c:pt>
              </c:strCache>
            </c:strRef>
          </c:cat>
          <c:val>
            <c:numRef>
              <c:f>'DÜNYA SKM İTHALATINDA İLK 10 ÜL'!$J$16:$J$27</c:f>
              <c:numCache>
                <c:formatCode>General</c:formatCode>
                <c:ptCount val="11"/>
                <c:pt idx="0" formatCode="_-* #,##0.0_-;\-* #,##0.0_-;_-* &quot;-&quot;??_-;_-@_-">
                  <c:v>10.3</c:v>
                </c:pt>
                <c:pt idx="1">
                  <c:v>12</c:v>
                </c:pt>
                <c:pt idx="2" formatCode="0.0">
                  <c:v>11.598000000000001</c:v>
                </c:pt>
                <c:pt idx="3">
                  <c:v>7.5</c:v>
                </c:pt>
                <c:pt idx="4" formatCode="0.0">
                  <c:v>7.734</c:v>
                </c:pt>
                <c:pt idx="5">
                  <c:v>5</c:v>
                </c:pt>
                <c:pt idx="6">
                  <c:v>8</c:v>
                </c:pt>
                <c:pt idx="7" formatCode="0.0">
                  <c:v>7.5069999999999997</c:v>
                </c:pt>
                <c:pt idx="8" formatCode="0.0">
                  <c:v>3.5369999999999999</c:v>
                </c:pt>
                <c:pt idx="9">
                  <c:v>10.6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4D-48B3-A9C0-80BCC9FA8216}"/>
            </c:ext>
          </c:extLst>
        </c:ser>
        <c:ser>
          <c:idx val="3"/>
          <c:order val="3"/>
          <c:tx>
            <c:strRef>
              <c:f>'DÜNYA SKM İTHALATINDA İLK 10 ÜL'!$K$15</c:f>
              <c:strCache>
                <c:ptCount val="1"/>
                <c:pt idx="0">
                  <c:v>Birim Fiyat 2021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2.1675124445294951E-2"/>
                  <c:y val="3.869254979904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B5A-4F83-80D2-4A824F14DB6B}"/>
                </c:ext>
              </c:extLst>
            </c:dLbl>
            <c:dLbl>
              <c:idx val="2"/>
              <c:layout>
                <c:manualLayout>
                  <c:x val="-2.7093905556618739E-2"/>
                  <c:y val="-1.69279905370819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84D-48B3-A9C0-80BCC9FA8216}"/>
                </c:ext>
              </c:extLst>
            </c:dLbl>
            <c:dLbl>
              <c:idx val="3"/>
              <c:layout>
                <c:manualLayout>
                  <c:x val="-1.8257985608656054E-2"/>
                  <c:y val="-4.7080188214881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84D-48B3-A9C0-80BCC9FA8216}"/>
                </c:ext>
              </c:extLst>
            </c:dLbl>
            <c:dLbl>
              <c:idx val="5"/>
              <c:layout>
                <c:manualLayout>
                  <c:x val="0"/>
                  <c:y val="2.8426095230030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84D-48B3-A9C0-80BCC9FA8216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84D-48B3-A9C0-80BCC9FA8216}"/>
                </c:ext>
              </c:extLst>
            </c:dLbl>
            <c:dLbl>
              <c:idx val="7"/>
              <c:layout>
                <c:manualLayout>
                  <c:x val="-1.4901648056140278E-2"/>
                  <c:y val="-2.9019412349283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B5A-4F83-80D2-4A824F14DB6B}"/>
                </c:ext>
              </c:extLst>
            </c:dLbl>
            <c:dLbl>
              <c:idx val="8"/>
              <c:layout>
                <c:manualLayout>
                  <c:x val="-2.438451500095682E-2"/>
                  <c:y val="-2.9019412349283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84D-48B3-A9C0-80BCC9FA8216}"/>
                </c:ext>
              </c:extLst>
            </c:dLbl>
            <c:dLbl>
              <c:idx val="9"/>
              <c:layout>
                <c:manualLayout>
                  <c:x val="-1.1720460869466995E-2"/>
                  <c:y val="3.8099213257834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84D-48B3-A9C0-80BCC9FA82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highlight>
                      <a:srgbClr val="FFFF00"/>
                    </a:highlight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'DÜNYA SKM İTHALATINDA İLK 10 ÜL'!$G$16:$G$27</c:f>
              <c:strCache>
                <c:ptCount val="10"/>
                <c:pt idx="0">
                  <c:v>ABD</c:v>
                </c:pt>
                <c:pt idx="1">
                  <c:v>Fransa</c:v>
                </c:pt>
                <c:pt idx="2">
                  <c:v>Almanya</c:v>
                </c:pt>
                <c:pt idx="3">
                  <c:v>Filipinler</c:v>
                </c:pt>
                <c:pt idx="4">
                  <c:v>İngiltere</c:v>
                </c:pt>
                <c:pt idx="5">
                  <c:v>Suudi Arabistan</c:v>
                </c:pt>
                <c:pt idx="6">
                  <c:v>İsrail</c:v>
                </c:pt>
                <c:pt idx="7">
                  <c:v>Rusya</c:v>
                </c:pt>
                <c:pt idx="8">
                  <c:v>G. Kore</c:v>
                </c:pt>
                <c:pt idx="9">
                  <c:v>Belçika</c:v>
                </c:pt>
              </c:strCache>
            </c:strRef>
          </c:cat>
          <c:val>
            <c:numRef>
              <c:f>'DÜNYA SKM İTHALATINDA İLK 10 ÜL'!$K$16:$K$27</c:f>
              <c:numCache>
                <c:formatCode>General</c:formatCode>
                <c:ptCount val="11"/>
                <c:pt idx="0" formatCode="0.0">
                  <c:v>11.413</c:v>
                </c:pt>
                <c:pt idx="1">
                  <c:v>8.6999999999999993</c:v>
                </c:pt>
                <c:pt idx="2" formatCode="0.0">
                  <c:v>12.144</c:v>
                </c:pt>
                <c:pt idx="3">
                  <c:v>7.8</c:v>
                </c:pt>
                <c:pt idx="4">
                  <c:v>10.6</c:v>
                </c:pt>
                <c:pt idx="5">
                  <c:v>7</c:v>
                </c:pt>
                <c:pt idx="6">
                  <c:v>0</c:v>
                </c:pt>
                <c:pt idx="7" formatCode="0.0">
                  <c:v>8.3219999999999992</c:v>
                </c:pt>
                <c:pt idx="8" formatCode="0.0">
                  <c:v>4.1879999999999997</c:v>
                </c:pt>
                <c:pt idx="9">
                  <c:v>10.3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4D-48B3-A9C0-80BCC9FA821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27622272"/>
        <c:axId val="759918128"/>
      </c:lineChart>
      <c:catAx>
        <c:axId val="757660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tr-TR"/>
          </a:p>
        </c:txPr>
        <c:crossAx val="757660592"/>
        <c:crosses val="autoZero"/>
        <c:auto val="1"/>
        <c:lblAlgn val="ctr"/>
        <c:lblOffset val="100"/>
        <c:noMultiLvlLbl val="0"/>
      </c:catAx>
      <c:valAx>
        <c:axId val="75766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757660264"/>
        <c:crosses val="autoZero"/>
        <c:crossBetween val="between"/>
      </c:valAx>
      <c:valAx>
        <c:axId val="759918128"/>
        <c:scaling>
          <c:orientation val="minMax"/>
          <c:min val="-15"/>
        </c:scaling>
        <c:delete val="0"/>
        <c:axPos val="r"/>
        <c:numFmt formatCode="_-* #,##0.0_-;\-* #,##0.0_-;_-* &quot;-&quot;??_-;_-@_-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727622272"/>
        <c:crosses val="max"/>
        <c:crossBetween val="between"/>
      </c:valAx>
      <c:catAx>
        <c:axId val="727622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599181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  <c:userShapes r:id="rId5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28" b="1" i="0" u="none" strike="noStrike" kern="1200" baseline="0">
                <a:solidFill>
                  <a:srgbClr val="2E2B21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tr-TR" sz="2000" b="1" i="0" u="none" strike="noStrike" kern="1200" spc="0" baseline="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2020-2021 YILI ALMANYA PAZARINDA İTHALAT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28" b="1" i="0" u="none" strike="noStrike" kern="1200" baseline="0">
                <a:solidFill>
                  <a:srgbClr val="2E2B21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tr-TR" sz="2000" b="1" i="0" u="none" strike="noStrike" kern="1200" spc="0" baseline="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BİRİM FİYATLARI ($/m²)</a:t>
            </a:r>
          </a:p>
        </c:rich>
      </c:tx>
      <c:layout>
        <c:manualLayout>
          <c:xMode val="edge"/>
          <c:yMode val="edge"/>
          <c:x val="0.19282162014613027"/>
          <c:y val="3.11271507728200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2128" b="1" i="0" u="none" strike="noStrike" kern="1200" baseline="0">
              <a:solidFill>
                <a:srgbClr val="2E2B21">
                  <a:lumMod val="65000"/>
                  <a:lumOff val="35000"/>
                </a:srgb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6384430024668609E-2"/>
          <c:y val="0.14470810415552096"/>
          <c:w val="0.97227245675460916"/>
          <c:h val="0.7185099851186480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'ALMANYA''NIN SKM İTHALAT FİYATLA'!$N$15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76200" dist="25400" dir="5400000" algn="ctr" rotWithShape="0">
                <a:schemeClr val="accent2">
                  <a:lumMod val="60000"/>
                  <a:lumOff val="40000"/>
                  <a:alpha val="60000"/>
                </a:scheme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prstMaterial="flat">
              <a:bevelT w="38100" h="44450" prst="angle"/>
              <a:contourClr>
                <a:scrgbClr r="0" g="0" b="0">
                  <a:shade val="35000"/>
                  <a:satMod val="160000"/>
                </a:scrgb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3300"/>
              </a:solidFill>
              <a:ln>
                <a:noFill/>
              </a:ln>
              <a:effectLst>
                <a:outerShdw blurRad="76200" dist="25400" dir="5400000" algn="ctr" rotWithShape="0">
                  <a:schemeClr val="accent2">
                    <a:lumMod val="60000"/>
                    <a:lumOff val="40000"/>
                    <a:alpha val="60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38100" h="44450" prst="angle"/>
                <a:contourClr>
                  <a:scrgbClr r="0" g="0" b="0">
                    <a:shade val="35000"/>
                    <a:satMod val="160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7323-43E9-9734-7074BFD108DE}"/>
              </c:ext>
            </c:extLst>
          </c:dPt>
          <c:dLbls>
            <c:dLbl>
              <c:idx val="0"/>
              <c:layout>
                <c:manualLayout>
                  <c:x val="0"/>
                  <c:y val="-3.33333333333334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23-43E9-9734-7074BFD108DE}"/>
                </c:ext>
              </c:extLst>
            </c:dLbl>
            <c:dLbl>
              <c:idx val="1"/>
              <c:layout>
                <c:manualLayout>
                  <c:x val="0"/>
                  <c:y val="-2.43970718623872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23-43E9-9734-7074BFD108DE}"/>
                </c:ext>
              </c:extLst>
            </c:dLbl>
            <c:dLbl>
              <c:idx val="2"/>
              <c:layout>
                <c:manualLayout>
                  <c:x val="1.2818598959432096E-3"/>
                  <c:y val="-3.99224812293609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23-43E9-9734-7074BFD108DE}"/>
                </c:ext>
              </c:extLst>
            </c:dLbl>
            <c:dLbl>
              <c:idx val="3"/>
              <c:layout>
                <c:manualLayout>
                  <c:x val="3.8455796878297697E-3"/>
                  <c:y val="-4.65762281009211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23-43E9-9734-7074BFD108DE}"/>
                </c:ext>
              </c:extLst>
            </c:dLbl>
            <c:dLbl>
              <c:idx val="4"/>
              <c:layout>
                <c:manualLayout>
                  <c:x val="-7.6911593756595394E-3"/>
                  <c:y val="-5.10120593486278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D2-45F9-9F1A-AE526CF2A6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'ALMANYA''NIN SKM İTHALAT FİYATLA'!$M$16:$M$20</c:f>
              <c:strCache>
                <c:ptCount val="5"/>
                <c:pt idx="0">
                  <c:v>Almanya'nın Ort. İth. Birim Fiyatları</c:v>
                </c:pt>
                <c:pt idx="1">
                  <c:v>Türkiye'den İthalat</c:v>
                </c:pt>
                <c:pt idx="2">
                  <c:v>İtalya'dan ithalat</c:v>
                </c:pt>
                <c:pt idx="3">
                  <c:v>İspanya'dan ithalat</c:v>
                </c:pt>
                <c:pt idx="4">
                  <c:v>Çin'den İthalat</c:v>
                </c:pt>
              </c:strCache>
            </c:strRef>
          </c:cat>
          <c:val>
            <c:numRef>
              <c:f>'ALMANYA''NIN SKM İTHALAT FİYATLA'!$N$16:$N$20</c:f>
              <c:numCache>
                <c:formatCode>General</c:formatCode>
                <c:ptCount val="5"/>
                <c:pt idx="0">
                  <c:v>11.5</c:v>
                </c:pt>
                <c:pt idx="1">
                  <c:v>7.8</c:v>
                </c:pt>
                <c:pt idx="2">
                  <c:v>15.7</c:v>
                </c:pt>
                <c:pt idx="3">
                  <c:v>14.9</c:v>
                </c:pt>
                <c:pt idx="4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23-43E9-9734-7074BFD108DE}"/>
            </c:ext>
          </c:extLst>
        </c:ser>
        <c:ser>
          <c:idx val="1"/>
          <c:order val="1"/>
          <c:tx>
            <c:strRef>
              <c:f>'ALMANYA''NIN SKM İTHALAT FİYATLA'!$O$15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FF9900"/>
            </a:solidFill>
            <a:ln>
              <a:noFill/>
            </a:ln>
            <a:effectLst>
              <a:outerShdw blurRad="76200" dist="25400" dir="5400000" algn="ct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prstMaterial="flat">
              <a:bevelT w="38100" h="44450" prst="angle"/>
              <a:contourClr>
                <a:scrgbClr r="0" g="0" b="0">
                  <a:shade val="35000"/>
                  <a:satMod val="160000"/>
                </a:scrgb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76200" dist="25400" dir="5400000" algn="ctr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38100" h="44450" prst="angle"/>
                <a:contourClr>
                  <a:scrgbClr r="0" g="0" b="0">
                    <a:shade val="35000"/>
                    <a:satMod val="160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323-43E9-9734-7074BFD108DE}"/>
              </c:ext>
            </c:extLst>
          </c:dPt>
          <c:dLbls>
            <c:dLbl>
              <c:idx val="0"/>
              <c:layout>
                <c:manualLayout>
                  <c:x val="7.2916672647364688E-3"/>
                  <c:y val="-3.14814814814815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23-43E9-9734-7074BFD108DE}"/>
                </c:ext>
              </c:extLst>
            </c:dLbl>
            <c:dLbl>
              <c:idx val="1"/>
              <c:layout>
                <c:manualLayout>
                  <c:x val="1.4100458855375799E-2"/>
                  <c:y val="-3.105081873394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23-43E9-9734-7074BFD108DE}"/>
                </c:ext>
              </c:extLst>
            </c:dLbl>
            <c:dLbl>
              <c:idx val="2"/>
              <c:layout>
                <c:manualLayout>
                  <c:x val="6.4092994797162834E-3"/>
                  <c:y val="-2.43970718623872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23-43E9-9734-7074BFD108DE}"/>
                </c:ext>
              </c:extLst>
            </c:dLbl>
            <c:dLbl>
              <c:idx val="3"/>
              <c:layout>
                <c:manualLayout>
                  <c:x val="1.7946038543205499E-2"/>
                  <c:y val="-2.66149874862406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23-43E9-9734-7074BFD108DE}"/>
                </c:ext>
              </c:extLst>
            </c:dLbl>
            <c:dLbl>
              <c:idx val="4"/>
              <c:layout>
                <c:manualLayout>
                  <c:x val="1.9227898439148849E-2"/>
                  <c:y val="-2.8832903110094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D2-45F9-9F1A-AE526CF2A6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'ALMANYA''NIN SKM İTHALAT FİYATLA'!$M$16:$M$20</c:f>
              <c:strCache>
                <c:ptCount val="5"/>
                <c:pt idx="0">
                  <c:v>Almanya'nın Ort. İth. Birim Fiyatları</c:v>
                </c:pt>
                <c:pt idx="1">
                  <c:v>Türkiye'den İthalat</c:v>
                </c:pt>
                <c:pt idx="2">
                  <c:v>İtalya'dan ithalat</c:v>
                </c:pt>
                <c:pt idx="3">
                  <c:v>İspanya'dan ithalat</c:v>
                </c:pt>
                <c:pt idx="4">
                  <c:v>Çin'den İthalat</c:v>
                </c:pt>
              </c:strCache>
            </c:strRef>
          </c:cat>
          <c:val>
            <c:numRef>
              <c:f>'ALMANYA''NIN SKM İTHALAT FİYATLA'!$O$16:$O$20</c:f>
              <c:numCache>
                <c:formatCode>General</c:formatCode>
                <c:ptCount val="5"/>
                <c:pt idx="0">
                  <c:v>12.1</c:v>
                </c:pt>
                <c:pt idx="1">
                  <c:v>8.1999999999999993</c:v>
                </c:pt>
                <c:pt idx="2">
                  <c:v>16.3</c:v>
                </c:pt>
                <c:pt idx="3">
                  <c:v>15.9</c:v>
                </c:pt>
                <c:pt idx="4">
                  <c:v>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23-43E9-9734-7074BFD108D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3"/>
        <c:gapDepth val="157"/>
        <c:shape val="box"/>
        <c:axId val="706988040"/>
        <c:axId val="706989024"/>
        <c:axId val="0"/>
      </c:bar3DChart>
      <c:catAx>
        <c:axId val="706988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tr-TR"/>
          </a:p>
        </c:txPr>
        <c:crossAx val="706989024"/>
        <c:crosses val="autoZero"/>
        <c:auto val="1"/>
        <c:lblAlgn val="ctr"/>
        <c:lblOffset val="100"/>
        <c:noMultiLvlLbl val="0"/>
      </c:catAx>
      <c:valAx>
        <c:axId val="7069890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0698804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tr-T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tr-TR" sz="2000" b="1" i="0" u="none" strike="noStrike" kern="1200" spc="0" baseline="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2020-2021 YILI ABD PAZARINDA SKM İTHALAT BİRİM FİYATLARI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tr-TR" sz="2000" b="1" i="0" u="none" strike="noStrike" kern="1200" spc="0" baseline="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($/m²)</a:t>
            </a:r>
          </a:p>
        </c:rich>
      </c:tx>
      <c:layout>
        <c:manualLayout>
          <c:xMode val="edge"/>
          <c:yMode val="edge"/>
          <c:x val="0.2053319443429874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2800" b="1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'ABD''NİN SKM İTHALAT FİYATLARI'!$K$17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99CCFF"/>
            </a:solidFill>
            <a:ln>
              <a:noFill/>
            </a:ln>
            <a:effectLst>
              <a:outerShdw blurRad="76200" dist="25400" dir="5400000" algn="ct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prstMaterial="flat">
              <a:bevelT w="38100" h="44450" prst="angle"/>
              <a:contourClr>
                <a:scrgbClr r="0" g="0" b="0">
                  <a:shade val="35000"/>
                  <a:satMod val="160000"/>
                </a:scrgb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76200" dist="25400" dir="5400000" algn="ctr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38100" h="44450" prst="angle"/>
                <a:contourClr>
                  <a:scrgbClr r="0" g="0" b="0">
                    <a:shade val="35000"/>
                    <a:satMod val="160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A212-468A-9876-A074F91CA364}"/>
              </c:ext>
            </c:extLst>
          </c:dPt>
          <c:dLbls>
            <c:dLbl>
              <c:idx val="0"/>
              <c:layout>
                <c:manualLayout>
                  <c:x val="-1.0491055734142505E-17"/>
                  <c:y val="-1.76156948906163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212-468A-9876-A074F91CA364}"/>
                </c:ext>
              </c:extLst>
            </c:dLbl>
            <c:dLbl>
              <c:idx val="1"/>
              <c:layout>
                <c:manualLayout>
                  <c:x val="4.0976532062523092E-3"/>
                  <c:y val="-1.48969537991672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212-468A-9876-A074F91CA364}"/>
                </c:ext>
              </c:extLst>
            </c:dLbl>
            <c:dLbl>
              <c:idx val="2"/>
              <c:layout>
                <c:manualLayout>
                  <c:x val="2.7317688041682059E-3"/>
                  <c:y val="-1.70250900561912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212-468A-9876-A074F91CA364}"/>
                </c:ext>
              </c:extLst>
            </c:dLbl>
            <c:dLbl>
              <c:idx val="3"/>
              <c:layout>
                <c:manualLayout>
                  <c:x val="-1.0016369905323545E-16"/>
                  <c:y val="-2.55376350842868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212-468A-9876-A074F91CA364}"/>
                </c:ext>
              </c:extLst>
            </c:dLbl>
            <c:dLbl>
              <c:idx val="4"/>
              <c:layout>
                <c:manualLayout>
                  <c:x val="-1.3658844020841029E-3"/>
                  <c:y val="-2.5537635084286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168-4814-AE72-EFDA14226D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'ABD''NİN SKM İTHALAT FİYATLARI'!$J$18:$J$44</c:f>
              <c:strCache>
                <c:ptCount val="5"/>
                <c:pt idx="0">
                  <c:v>ABD'nin Ort. İth. Birim Fiyatları</c:v>
                </c:pt>
                <c:pt idx="1">
                  <c:v>Türkiye'den İthalat</c:v>
                </c:pt>
                <c:pt idx="2">
                  <c:v>İtalya'dan İthalat</c:v>
                </c:pt>
                <c:pt idx="3">
                  <c:v>İspanya'dan İthalat</c:v>
                </c:pt>
                <c:pt idx="4">
                  <c:v>Çin'den İthalat</c:v>
                </c:pt>
              </c:strCache>
            </c:strRef>
          </c:cat>
          <c:val>
            <c:numRef>
              <c:f>'ABD''NİN SKM İTHALAT FİYATLARI'!$K$18:$K$44</c:f>
              <c:numCache>
                <c:formatCode>_-* #,##0.0_-;\-* #,##0.0_-;_-* "-"??_-;_-@_-</c:formatCode>
                <c:ptCount val="5"/>
                <c:pt idx="0" formatCode="General">
                  <c:v>10.199999999999999</c:v>
                </c:pt>
                <c:pt idx="1">
                  <c:v>7.6</c:v>
                </c:pt>
                <c:pt idx="2">
                  <c:v>18.899999999999999</c:v>
                </c:pt>
                <c:pt idx="3">
                  <c:v>11.5</c:v>
                </c:pt>
                <c:pt idx="4" formatCode="0.0">
                  <c:v>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12-468A-9876-A074F91CA364}"/>
            </c:ext>
          </c:extLst>
        </c:ser>
        <c:ser>
          <c:idx val="1"/>
          <c:order val="1"/>
          <c:tx>
            <c:strRef>
              <c:f>'ABD''NİN SKM İTHALAT FİYATLARI'!$L$17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76200" dist="25400" dir="5400000" algn="ct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prstMaterial="flat">
              <a:bevelT w="38100" h="44450" prst="angle"/>
              <a:contourClr>
                <a:scrgbClr r="0" g="0" b="0">
                  <a:shade val="35000"/>
                  <a:satMod val="160000"/>
                </a:scrgb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76200" dist="25400" dir="5400000" algn="ctr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38100" h="44450" prst="angle"/>
                <a:contourClr>
                  <a:scrgbClr r="0" g="0" b="0">
                    <a:shade val="35000"/>
                    <a:satMod val="160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212-468A-9876-A074F91CA364}"/>
              </c:ext>
            </c:extLst>
          </c:dPt>
          <c:dLbls>
            <c:dLbl>
              <c:idx val="0"/>
              <c:layout>
                <c:manualLayout>
                  <c:x val="8.0114441993448977E-3"/>
                  <c:y val="-1.3701096026034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212-468A-9876-A074F91CA364}"/>
                </c:ext>
              </c:extLst>
            </c:dLbl>
            <c:dLbl>
              <c:idx val="1"/>
              <c:layout>
                <c:manualLayout>
                  <c:x val="1.5024728422925083E-2"/>
                  <c:y val="-1.91532263132150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212-468A-9876-A074F91CA364}"/>
                </c:ext>
              </c:extLst>
            </c:dLbl>
            <c:dLbl>
              <c:idx val="2"/>
              <c:layout>
                <c:manualLayout>
                  <c:x val="1.2292959618756826E-2"/>
                  <c:y val="-1.06406812851195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212-468A-9876-A074F91CA364}"/>
                </c:ext>
              </c:extLst>
            </c:dLbl>
            <c:dLbl>
              <c:idx val="3"/>
              <c:layout>
                <c:manualLayout>
                  <c:x val="1.6390612825009237E-2"/>
                  <c:y val="-2.12813625702389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212-468A-9876-A074F91CA364}"/>
                </c:ext>
              </c:extLst>
            </c:dLbl>
            <c:dLbl>
              <c:idx val="4"/>
              <c:layout>
                <c:manualLayout>
                  <c:x val="6.6080446434797508E-3"/>
                  <c:y val="-9.70835930222744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168-4814-AE72-EFDA14226D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'ABD''NİN SKM İTHALAT FİYATLARI'!$J$18:$J$44</c:f>
              <c:strCache>
                <c:ptCount val="5"/>
                <c:pt idx="0">
                  <c:v>ABD'nin Ort. İth. Birim Fiyatları</c:v>
                </c:pt>
                <c:pt idx="1">
                  <c:v>Türkiye'den İthalat</c:v>
                </c:pt>
                <c:pt idx="2">
                  <c:v>İtalya'dan İthalat</c:v>
                </c:pt>
                <c:pt idx="3">
                  <c:v>İspanya'dan İthalat</c:v>
                </c:pt>
                <c:pt idx="4">
                  <c:v>Çin'den İthalat</c:v>
                </c:pt>
              </c:strCache>
            </c:strRef>
          </c:cat>
          <c:val>
            <c:numRef>
              <c:f>'ABD''NİN SKM İTHALAT FİYATLARI'!$L$18:$L$44</c:f>
              <c:numCache>
                <c:formatCode>_-* #,##0.0_-;\-* #,##0.0_-;_-* "-"??_-;_-@_-</c:formatCode>
                <c:ptCount val="5"/>
                <c:pt idx="0" formatCode="General">
                  <c:v>11.4</c:v>
                </c:pt>
                <c:pt idx="1">
                  <c:v>7.6</c:v>
                </c:pt>
                <c:pt idx="2" formatCode="0.0">
                  <c:v>20.2</c:v>
                </c:pt>
                <c:pt idx="3" formatCode="0.0">
                  <c:v>13.2</c:v>
                </c:pt>
                <c:pt idx="4" formatCode="0.0">
                  <c:v>10.6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12-468A-9876-A074F91CA3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9"/>
        <c:shape val="box"/>
        <c:axId val="762338984"/>
        <c:axId val="762337672"/>
        <c:axId val="0"/>
      </c:bar3DChart>
      <c:catAx>
        <c:axId val="76233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tr-TR"/>
          </a:p>
        </c:txPr>
        <c:crossAx val="762337672"/>
        <c:crosses val="autoZero"/>
        <c:auto val="1"/>
        <c:lblAlgn val="ctr"/>
        <c:lblOffset val="100"/>
        <c:noMultiLvlLbl val="0"/>
      </c:catAx>
      <c:valAx>
        <c:axId val="7623376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6233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lang="tr-TR" sz="28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tr-TR" sz="2000" b="1" i="0" u="none" strike="noStrike" kern="1200" spc="0" baseline="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2020-2021 YILI İNGİLTERE PAZARINDA SKM İTHALAT </a:t>
            </a:r>
          </a:p>
          <a:p>
            <a:pPr algn="l">
              <a:defRPr lang="tr-TR" sz="2800" spc="0">
                <a:solidFill>
                  <a:srgbClr val="C00000"/>
                </a:solidFill>
              </a:defRPr>
            </a:pPr>
            <a:r>
              <a:rPr lang="tr-TR" sz="2000" b="1" i="0" u="none" strike="noStrike" kern="1200" spc="0" baseline="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BİRİM FİYATLARI ($/m²)</a:t>
            </a:r>
          </a:p>
        </c:rich>
      </c:tx>
      <c:layout>
        <c:manualLayout>
          <c:xMode val="edge"/>
          <c:yMode val="edge"/>
          <c:x val="0.17957133724533617"/>
          <c:y val="1.68946224949265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lang="tr-TR" sz="280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'İNGİLTERE''NİN SKM İTHALAT FİYAT'!$N$16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76200" dist="25400" dir="5400000" algn="ct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prstMaterial="flat">
              <a:bevelT w="38100" h="44450" prst="angle"/>
              <a:contourClr>
                <a:scrgbClr r="0" g="0" b="0">
                  <a:shade val="35000"/>
                  <a:satMod val="160000"/>
                </a:scrgbClr>
              </a:contourClr>
            </a:sp3d>
          </c:spPr>
          <c:invertIfNegative val="0"/>
          <c:dLbls>
            <c:dLbl>
              <c:idx val="0"/>
              <c:layout>
                <c:manualLayout>
                  <c:x val="-4.361449956597277E-3"/>
                  <c:y val="-2.8775543959741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C2F-4A82-B195-2A6D7BEE795B}"/>
                </c:ext>
              </c:extLst>
            </c:dLbl>
            <c:dLbl>
              <c:idx val="1"/>
              <c:layout>
                <c:manualLayout>
                  <c:x val="1.4538166521990391E-3"/>
                  <c:y val="-2.26093559683682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C2F-4A82-B195-2A6D7BEE795B}"/>
                </c:ext>
              </c:extLst>
            </c:dLbl>
            <c:dLbl>
              <c:idx val="2"/>
              <c:layout>
                <c:manualLayout>
                  <c:x val="0"/>
                  <c:y val="-1.8498563974119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C2F-4A82-B195-2A6D7BEE795B}"/>
                </c:ext>
              </c:extLst>
            </c:dLbl>
            <c:dLbl>
              <c:idx val="3"/>
              <c:layout>
                <c:manualLayout>
                  <c:x val="-2.9076333043981848E-3"/>
                  <c:y val="-2.0553959971243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C2F-4A82-B195-2A6D7BEE79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'İNGİLTERE''NİN SKM İTHALAT FİYAT'!$M$18:$M$21</c:f>
              <c:strCache>
                <c:ptCount val="4"/>
                <c:pt idx="0">
                  <c:v>Türkiye'den İthalat</c:v>
                </c:pt>
                <c:pt idx="1">
                  <c:v>İtalya'dan İthalat</c:v>
                </c:pt>
                <c:pt idx="2">
                  <c:v>İspanya'dan İthalat</c:v>
                </c:pt>
                <c:pt idx="3">
                  <c:v>Çin'den İthalat</c:v>
                </c:pt>
              </c:strCache>
            </c:strRef>
          </c:cat>
          <c:val>
            <c:numRef>
              <c:f>'İNGİLTERE''NİN SKM İTHALAT FİYAT'!$N$18:$N$21</c:f>
              <c:numCache>
                <c:formatCode>0.0</c:formatCode>
                <c:ptCount val="4"/>
                <c:pt idx="0" formatCode="_-* #,##0.0_-;\-* #,##0.0_-;_-* &quot;-&quot;??_-;_-@_-">
                  <c:v>6.1</c:v>
                </c:pt>
                <c:pt idx="1">
                  <c:v>14.1</c:v>
                </c:pt>
                <c:pt idx="2">
                  <c:v>9.4</c:v>
                </c:pt>
                <c:pt idx="3">
                  <c:v>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2F-4A82-B195-2A6D7BEE795B}"/>
            </c:ext>
          </c:extLst>
        </c:ser>
        <c:ser>
          <c:idx val="1"/>
          <c:order val="1"/>
          <c:tx>
            <c:strRef>
              <c:f>'İNGİLTERE''NİN SKM İTHALAT FİYAT'!$O$16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FF5050"/>
            </a:solidFill>
            <a:ln>
              <a:noFill/>
            </a:ln>
            <a:effectLst>
              <a:outerShdw blurRad="76200" dist="25400" dir="5400000" algn="ct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prstMaterial="flat">
              <a:bevelT w="38100" h="44450" prst="angle"/>
              <a:contourClr>
                <a:scrgbClr r="0" g="0" b="0">
                  <a:shade val="35000"/>
                  <a:satMod val="160000"/>
                </a:scrgbClr>
              </a:contourClr>
            </a:sp3d>
          </c:spPr>
          <c:invertIfNegative val="0"/>
          <c:dLbls>
            <c:dLbl>
              <c:idx val="0"/>
              <c:layout>
                <c:manualLayout>
                  <c:x val="1.5991983174190014E-2"/>
                  <c:y val="-2.26093559683682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C2F-4A82-B195-2A6D7BEE795B}"/>
                </c:ext>
              </c:extLst>
            </c:dLbl>
            <c:dLbl>
              <c:idx val="1"/>
              <c:layout>
                <c:manualLayout>
                  <c:x val="9.9610241070603924E-3"/>
                  <c:y val="-1.8722614925881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C2F-4A82-B195-2A6D7BEE795B}"/>
                </c:ext>
              </c:extLst>
            </c:dLbl>
            <c:dLbl>
              <c:idx val="2"/>
              <c:layout>
                <c:manualLayout>
                  <c:x val="1.3084349869791831E-2"/>
                  <c:y val="-1.64431679769951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C2F-4A82-B195-2A6D7BEE795B}"/>
                </c:ext>
              </c:extLst>
            </c:dLbl>
            <c:dLbl>
              <c:idx val="3"/>
              <c:layout>
                <c:manualLayout>
                  <c:x val="1.599198317418991E-2"/>
                  <c:y val="-2.26093559683682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C2F-4A82-B195-2A6D7BEE79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'İNGİLTERE''NİN SKM İTHALAT FİYAT'!$M$18:$M$21</c:f>
              <c:strCache>
                <c:ptCount val="4"/>
                <c:pt idx="0">
                  <c:v>Türkiye'den İthalat</c:v>
                </c:pt>
                <c:pt idx="1">
                  <c:v>İtalya'dan İthalat</c:v>
                </c:pt>
                <c:pt idx="2">
                  <c:v>İspanya'dan İthalat</c:v>
                </c:pt>
                <c:pt idx="3">
                  <c:v>Çin'den İthalat</c:v>
                </c:pt>
              </c:strCache>
            </c:strRef>
          </c:cat>
          <c:val>
            <c:numRef>
              <c:f>'İNGİLTERE''NİN SKM İTHALAT FİYAT'!$O$18:$O$21</c:f>
              <c:numCache>
                <c:formatCode>0.0</c:formatCode>
                <c:ptCount val="4"/>
                <c:pt idx="0">
                  <c:v>8.3000000000000007</c:v>
                </c:pt>
                <c:pt idx="1">
                  <c:v>15.8</c:v>
                </c:pt>
                <c:pt idx="2">
                  <c:v>9.6999999999999993</c:v>
                </c:pt>
                <c:pt idx="3">
                  <c:v>10.6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2F-4A82-B195-2A6D7BEE795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711839856"/>
        <c:axId val="711840840"/>
        <c:axId val="0"/>
      </c:bar3DChart>
      <c:catAx>
        <c:axId val="711839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tr-TR"/>
          </a:p>
        </c:txPr>
        <c:crossAx val="711840840"/>
        <c:crosses val="autoZero"/>
        <c:auto val="1"/>
        <c:lblAlgn val="ctr"/>
        <c:lblOffset val="100"/>
        <c:noMultiLvlLbl val="0"/>
      </c:catAx>
      <c:valAx>
        <c:axId val="711840840"/>
        <c:scaling>
          <c:orientation val="minMax"/>
        </c:scaling>
        <c:delete val="1"/>
        <c:axPos val="l"/>
        <c:numFmt formatCode="_-* #,##0.0_-;\-* #,##0.0_-;_-* &quot;-&quot;??_-;_-@_-" sourceLinked="1"/>
        <c:majorTickMark val="out"/>
        <c:minorTickMark val="none"/>
        <c:tickLblPos val="nextTo"/>
        <c:crossAx val="71183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7642978702368082E-2"/>
          <c:y val="0.2104549823734119"/>
          <c:w val="0.92235702129763197"/>
          <c:h val="0.6811146080506075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'Trade_Map_-_List_of_supplying_m'!$L$15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85000"/>
                    <a:satMod val="100000"/>
                    <a:lumMod val="100000"/>
                  </a:schemeClr>
                </a:gs>
                <a:gs pos="100000">
                  <a:schemeClr val="accent1">
                    <a:tint val="90000"/>
                    <a:shade val="100000"/>
                    <a:satMod val="150000"/>
                    <a:lumMod val="10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50800" dist="12700" dir="5400000" algn="ctr" rotWithShape="0">
                <a:srgbClr val="000000">
                  <a:alpha val="50000"/>
                </a:srgbClr>
              </a:outerShdw>
            </a:effectLst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50800" dist="12700" dir="5400000" algn="ctr" rotWithShape="0">
                  <a:srgbClr val="000000">
                    <a:alpha val="50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1DAD-48CA-B916-E44A39D5341B}"/>
              </c:ext>
            </c:extLst>
          </c:dPt>
          <c:dLbls>
            <c:dLbl>
              <c:idx val="0"/>
              <c:layout>
                <c:manualLayout>
                  <c:x val="3.9852726914994131E-3"/>
                  <c:y val="-2.0599998846544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DAD-48CA-B916-E44A39D5341B}"/>
                </c:ext>
              </c:extLst>
            </c:dLbl>
            <c:dLbl>
              <c:idx val="1"/>
              <c:layout>
                <c:manualLayout>
                  <c:x val="3.0494135111622678E-3"/>
                  <c:y val="-2.63440282712005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E77-4BE7-99DE-0137765EE0FE}"/>
                </c:ext>
              </c:extLst>
            </c:dLbl>
            <c:dLbl>
              <c:idx val="2"/>
              <c:layout>
                <c:manualLayout>
                  <c:x val="-4.688385593405341E-17"/>
                  <c:y val="-2.68421734677701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E77-4BE7-99DE-0137765EE0FE}"/>
                </c:ext>
              </c:extLst>
            </c:dLbl>
            <c:dLbl>
              <c:idx val="3"/>
              <c:layout>
                <c:manualLayout>
                  <c:x val="0"/>
                  <c:y val="-5.65643887837962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E77-4BE7-99DE-0137765EE0FE}"/>
                </c:ext>
              </c:extLst>
            </c:dLbl>
            <c:dLbl>
              <c:idx val="4"/>
              <c:layout>
                <c:manualLayout>
                  <c:x val="-7.6719923247858413E-3"/>
                  <c:y val="-3.5951445732503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498-4085-969F-28ECB0C71A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'Trade_Map_-_List_of_supplying_m'!$K$16:$K$20</c:f>
              <c:strCache>
                <c:ptCount val="5"/>
                <c:pt idx="0">
                  <c:v>Fransa'nın Ort. İth. Birim Fiyatları</c:v>
                </c:pt>
                <c:pt idx="1">
                  <c:v>Türkiye'nin İthalatı</c:v>
                </c:pt>
                <c:pt idx="2">
                  <c:v>İtalya'nın İthalatı</c:v>
                </c:pt>
                <c:pt idx="3">
                  <c:v>İspanya'nın İthalatı</c:v>
                </c:pt>
                <c:pt idx="4">
                  <c:v>Çin'in İthalatı</c:v>
                </c:pt>
              </c:strCache>
            </c:strRef>
          </c:cat>
          <c:val>
            <c:numRef>
              <c:f>'Trade_Map_-_List_of_supplying_m'!$L$16:$L$20</c:f>
              <c:numCache>
                <c:formatCode>General</c:formatCode>
                <c:ptCount val="5"/>
                <c:pt idx="0">
                  <c:v>11.9</c:v>
                </c:pt>
                <c:pt idx="1">
                  <c:v>7.5</c:v>
                </c:pt>
                <c:pt idx="2">
                  <c:v>13.4</c:v>
                </c:pt>
                <c:pt idx="3">
                  <c:v>10.9</c:v>
                </c:pt>
                <c:pt idx="4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AD-48CA-B916-E44A39D5341B}"/>
            </c:ext>
          </c:extLst>
        </c:ser>
        <c:ser>
          <c:idx val="1"/>
          <c:order val="1"/>
          <c:tx>
            <c:strRef>
              <c:f>'Trade_Map_-_List_of_supplying_m'!$M$15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100000"/>
                    <a:shade val="85000"/>
                    <a:satMod val="100000"/>
                    <a:lumMod val="100000"/>
                  </a:schemeClr>
                </a:gs>
                <a:gs pos="100000">
                  <a:schemeClr val="accent2">
                    <a:tint val="90000"/>
                    <a:shade val="100000"/>
                    <a:satMod val="150000"/>
                    <a:lumMod val="10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50800" dist="12700" dir="5400000" algn="ctr" rotWithShape="0">
                <a:srgbClr val="000000">
                  <a:alpha val="50000"/>
                </a:srgbClr>
              </a:outerShdw>
            </a:effectLst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0800" dist="12700" dir="5400000" algn="ctr" rotWithShape="0">
                  <a:srgbClr val="000000">
                    <a:alpha val="50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5E77-4BE7-99DE-0137765EE0FE}"/>
              </c:ext>
            </c:extLst>
          </c:dPt>
          <c:dLbls>
            <c:dLbl>
              <c:idx val="0"/>
              <c:layout>
                <c:manualLayout>
                  <c:x val="2.6568484609996333E-3"/>
                  <c:y val="-1.60222213250899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E77-4BE7-99DE-0137765EE0FE}"/>
                </c:ext>
              </c:extLst>
            </c:dLbl>
            <c:dLbl>
              <c:idx val="1"/>
              <c:layout>
                <c:manualLayout>
                  <c:x val="1.5692246573528437E-2"/>
                  <c:y val="-2.39675489641968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77-4BE7-99DE-0137765EE0FE}"/>
                </c:ext>
              </c:extLst>
            </c:dLbl>
            <c:dLbl>
              <c:idx val="2"/>
              <c:layout>
                <c:manualLayout>
                  <c:x val="1.176966182119597E-2"/>
                  <c:y val="-3.0836778549159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E77-4BE7-99DE-0137765EE0FE}"/>
                </c:ext>
              </c:extLst>
            </c:dLbl>
            <c:dLbl>
              <c:idx val="3"/>
              <c:layout>
                <c:manualLayout>
                  <c:x val="5.1146424880903702E-3"/>
                  <c:y val="-1.2523105160561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E77-4BE7-99DE-0137765EE0FE}"/>
                </c:ext>
              </c:extLst>
            </c:dLbl>
            <c:dLbl>
              <c:idx val="4"/>
              <c:layout>
                <c:manualLayout>
                  <c:x val="8.8511755874536788E-3"/>
                  <c:y val="-2.65042504844514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498-4085-969F-28ECB0C71A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'Trade_Map_-_List_of_supplying_m'!$K$16:$K$20</c:f>
              <c:strCache>
                <c:ptCount val="5"/>
                <c:pt idx="0">
                  <c:v>Fransa'nın Ort. İth. Birim Fiyatları</c:v>
                </c:pt>
                <c:pt idx="1">
                  <c:v>Türkiye'nin İthalatı</c:v>
                </c:pt>
                <c:pt idx="2">
                  <c:v>İtalya'nın İthalatı</c:v>
                </c:pt>
                <c:pt idx="3">
                  <c:v>İspanya'nın İthalatı</c:v>
                </c:pt>
                <c:pt idx="4">
                  <c:v>Çin'in İthalatı</c:v>
                </c:pt>
              </c:strCache>
            </c:strRef>
          </c:cat>
          <c:val>
            <c:numRef>
              <c:f>'Trade_Map_-_List_of_supplying_m'!$M$16:$M$20</c:f>
              <c:numCache>
                <c:formatCode>General</c:formatCode>
                <c:ptCount val="5"/>
                <c:pt idx="0">
                  <c:v>12</c:v>
                </c:pt>
                <c:pt idx="1">
                  <c:v>8.1</c:v>
                </c:pt>
                <c:pt idx="2">
                  <c:v>13.5</c:v>
                </c:pt>
                <c:pt idx="3">
                  <c:v>11.2</c:v>
                </c:pt>
                <c:pt idx="4">
                  <c:v>14.2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AD-48CA-B916-E44A39D534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28644152"/>
        <c:axId val="828639560"/>
        <c:axId val="0"/>
      </c:bar3DChart>
      <c:catAx>
        <c:axId val="82864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tr-TR"/>
          </a:p>
        </c:txPr>
        <c:crossAx val="828639560"/>
        <c:crosses val="autoZero"/>
        <c:auto val="1"/>
        <c:lblAlgn val="ctr"/>
        <c:lblOffset val="100"/>
        <c:noMultiLvlLbl val="0"/>
      </c:catAx>
      <c:valAx>
        <c:axId val="8286395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2864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4473039340305315"/>
          <c:y val="0.93906654571715431"/>
          <c:w val="0.15203930657861317"/>
          <c:h val="5.7185759830502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2552795629019475E-2"/>
          <c:y val="5.6654086970568784E-2"/>
          <c:w val="0.92217715050826887"/>
          <c:h val="0.822381423629431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'DÜNYA SSG İHRACATINDA İLK 10 ÜL'!$F$15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6431672773983678E-3"/>
                  <c:y val="7.8041541723034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0C1-4881-84FC-FF211D2D6515}"/>
                </c:ext>
              </c:extLst>
            </c:dLbl>
            <c:dLbl>
              <c:idx val="1"/>
              <c:layout>
                <c:manualLayout>
                  <c:x val="-6.172838756095222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0C1-4881-84FC-FF211D2D6515}"/>
                </c:ext>
              </c:extLst>
            </c:dLbl>
            <c:dLbl>
              <c:idx val="2"/>
              <c:layout>
                <c:manualLayout>
                  <c:x val="-9.2592581341428334E-3"/>
                  <c:y val="2.31884057971014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0C1-4881-84FC-FF211D2D6515}"/>
                </c:ext>
              </c:extLst>
            </c:dLbl>
            <c:dLbl>
              <c:idx val="3"/>
              <c:layout>
                <c:manualLayout>
                  <c:x val="-9.2592581341428334E-3"/>
                  <c:y val="6.9565217391304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0C1-4881-84FC-FF211D2D6515}"/>
                </c:ext>
              </c:extLst>
            </c:dLbl>
            <c:dLbl>
              <c:idx val="4"/>
              <c:layout>
                <c:manualLayout>
                  <c:x val="-6.1728387560952228E-3"/>
                  <c:y val="6.9565217391302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0C1-4881-84FC-FF211D2D6515}"/>
                </c:ext>
              </c:extLst>
            </c:dLbl>
            <c:dLbl>
              <c:idx val="5"/>
              <c:layout>
                <c:manualLayout>
                  <c:x val="-6.1728387560953356E-3"/>
                  <c:y val="4.63768115942028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0C1-4881-84FC-FF211D2D6515}"/>
                </c:ext>
              </c:extLst>
            </c:dLbl>
            <c:dLbl>
              <c:idx val="6"/>
              <c:layout>
                <c:manualLayout>
                  <c:x val="-6.172838756095222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0C1-4881-84FC-FF211D2D6515}"/>
                </c:ext>
              </c:extLst>
            </c:dLbl>
            <c:dLbl>
              <c:idx val="7"/>
              <c:layout>
                <c:manualLayout>
                  <c:x val="-1.0802467823166753E-2"/>
                  <c:y val="4.63768115942028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0C1-4881-84FC-FF211D2D6515}"/>
                </c:ext>
              </c:extLst>
            </c:dLbl>
            <c:dLbl>
              <c:idx val="8"/>
              <c:layout>
                <c:manualLayout>
                  <c:x val="-6.1728387560953356E-3"/>
                  <c:y val="4.63768115942028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0C1-4881-84FC-FF211D2D6515}"/>
                </c:ext>
              </c:extLst>
            </c:dLbl>
            <c:dLbl>
              <c:idx val="9"/>
              <c:layout>
                <c:manualLayout>
                  <c:x val="-3.0864193780477246E-3"/>
                  <c:y val="2.31884057970997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0C1-4881-84FC-FF211D2D65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'DÜNYA SSG İHRACATINDA İLK 10 ÜL'!$E$16:$E$25</c:f>
              <c:strCache>
                <c:ptCount val="10"/>
                <c:pt idx="0">
                  <c:v>Çin</c:v>
                </c:pt>
                <c:pt idx="1">
                  <c:v>Almanya</c:v>
                </c:pt>
                <c:pt idx="2">
                  <c:v>Meksika</c:v>
                </c:pt>
                <c:pt idx="3">
                  <c:v>Türkiye</c:v>
                </c:pt>
                <c:pt idx="4">
                  <c:v>İtalya</c:v>
                </c:pt>
                <c:pt idx="5">
                  <c:v>Tayland</c:v>
                </c:pt>
                <c:pt idx="6">
                  <c:v>Vietnam</c:v>
                </c:pt>
                <c:pt idx="7">
                  <c:v>Polonya</c:v>
                </c:pt>
                <c:pt idx="8">
                  <c:v>Portekiz</c:v>
                </c:pt>
                <c:pt idx="9">
                  <c:v>Hindistan</c:v>
                </c:pt>
              </c:strCache>
            </c:strRef>
          </c:cat>
          <c:val>
            <c:numRef>
              <c:f>'DÜNYA SSG İHRACATINDA İLK 10 ÜL'!$F$16:$F$25</c:f>
              <c:numCache>
                <c:formatCode>_-* #,##0_-;\-* #,##0_-;_-* "-"??_-;_-@_-</c:formatCode>
                <c:ptCount val="10"/>
                <c:pt idx="0">
                  <c:v>8756</c:v>
                </c:pt>
                <c:pt idx="1">
                  <c:v>460</c:v>
                </c:pt>
                <c:pt idx="2">
                  <c:v>489</c:v>
                </c:pt>
                <c:pt idx="3">
                  <c:v>271</c:v>
                </c:pt>
                <c:pt idx="4">
                  <c:v>257</c:v>
                </c:pt>
                <c:pt idx="5">
                  <c:v>206</c:v>
                </c:pt>
                <c:pt idx="6">
                  <c:v>171</c:v>
                </c:pt>
                <c:pt idx="7">
                  <c:v>186</c:v>
                </c:pt>
                <c:pt idx="8">
                  <c:v>132</c:v>
                </c:pt>
                <c:pt idx="9">
                  <c:v>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C1-4881-84FC-FF211D2D6515}"/>
            </c:ext>
          </c:extLst>
        </c:ser>
        <c:ser>
          <c:idx val="1"/>
          <c:order val="1"/>
          <c:tx>
            <c:strRef>
              <c:f>'DÜNYA SSG İHRACATINDA İLK 10 ÜL'!$G$15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7334740772973062E-2"/>
                  <c:y val="1.1318621145964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0C1-4881-84FC-FF211D2D6515}"/>
                </c:ext>
              </c:extLst>
            </c:dLbl>
            <c:dLbl>
              <c:idx val="3"/>
              <c:layout>
                <c:manualLayout>
                  <c:x val="4.629629067071416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0C1-4881-84FC-FF211D2D6515}"/>
                </c:ext>
              </c:extLst>
            </c:dLbl>
            <c:dLbl>
              <c:idx val="6"/>
              <c:layout>
                <c:manualLayout>
                  <c:x val="4.6296290670714167E-3"/>
                  <c:y val="2.31884057971014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0C1-4881-84FC-FF211D2D6515}"/>
                </c:ext>
              </c:extLst>
            </c:dLbl>
            <c:dLbl>
              <c:idx val="7"/>
              <c:layout>
                <c:manualLayout>
                  <c:x val="4.6296290670714167E-3"/>
                  <c:y val="2.31884057970997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0C1-4881-84FC-FF211D2D6515}"/>
                </c:ext>
              </c:extLst>
            </c:dLbl>
            <c:dLbl>
              <c:idx val="8"/>
              <c:layout>
                <c:manualLayout>
                  <c:x val="0"/>
                  <c:y val="9.27536231884057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0C1-4881-84FC-FF211D2D6515}"/>
                </c:ext>
              </c:extLst>
            </c:dLbl>
            <c:dLbl>
              <c:idx val="9"/>
              <c:layout>
                <c:manualLayout>
                  <c:x val="0"/>
                  <c:y val="2.26372422919298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0C1-4881-84FC-FF211D2D65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'DÜNYA SSG İHRACATINDA İLK 10 ÜL'!$E$16:$E$25</c:f>
              <c:strCache>
                <c:ptCount val="10"/>
                <c:pt idx="0">
                  <c:v>Çin</c:v>
                </c:pt>
                <c:pt idx="1">
                  <c:v>Almanya</c:v>
                </c:pt>
                <c:pt idx="2">
                  <c:v>Meksika</c:v>
                </c:pt>
                <c:pt idx="3">
                  <c:v>Türkiye</c:v>
                </c:pt>
                <c:pt idx="4">
                  <c:v>İtalya</c:v>
                </c:pt>
                <c:pt idx="5">
                  <c:v>Tayland</c:v>
                </c:pt>
                <c:pt idx="6">
                  <c:v>Vietnam</c:v>
                </c:pt>
                <c:pt idx="7">
                  <c:v>Polonya</c:v>
                </c:pt>
                <c:pt idx="8">
                  <c:v>Portekiz</c:v>
                </c:pt>
                <c:pt idx="9">
                  <c:v>Hindistan</c:v>
                </c:pt>
              </c:strCache>
            </c:strRef>
          </c:cat>
          <c:val>
            <c:numRef>
              <c:f>'DÜNYA SSG İHRACATINDA İLK 10 ÜL'!$G$16:$G$25</c:f>
              <c:numCache>
                <c:formatCode>_-* #,##0_-;\-* #,##0_-;_-* "-"??_-;_-@_-</c:formatCode>
                <c:ptCount val="10"/>
                <c:pt idx="0">
                  <c:v>8801</c:v>
                </c:pt>
                <c:pt idx="1">
                  <c:v>574</c:v>
                </c:pt>
                <c:pt idx="2">
                  <c:v>537</c:v>
                </c:pt>
                <c:pt idx="3">
                  <c:v>342</c:v>
                </c:pt>
                <c:pt idx="4">
                  <c:v>274</c:v>
                </c:pt>
                <c:pt idx="5">
                  <c:v>255</c:v>
                </c:pt>
                <c:pt idx="6">
                  <c:v>236</c:v>
                </c:pt>
                <c:pt idx="7">
                  <c:v>224</c:v>
                </c:pt>
                <c:pt idx="8">
                  <c:v>175</c:v>
                </c:pt>
                <c:pt idx="9">
                  <c:v>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C1-4881-84FC-FF211D2D651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11"/>
        <c:overlap val="-11"/>
        <c:axId val="622635832"/>
        <c:axId val="622638784"/>
      </c:barChart>
      <c:lineChart>
        <c:grouping val="standard"/>
        <c:varyColors val="0"/>
        <c:ser>
          <c:idx val="2"/>
          <c:order val="2"/>
          <c:tx>
            <c:strRef>
              <c:f>'DÜNYA SSG İHRACATINDA İLK 10 ÜL'!$H$15</c:f>
              <c:strCache>
                <c:ptCount val="1"/>
                <c:pt idx="0">
                  <c:v>2020 Birim Fiyat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2.0061725957309502E-2"/>
                  <c:y val="0.138087177980772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0C1-4881-84FC-FF211D2D6515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0C1-4881-84FC-FF211D2D6515}"/>
                </c:ext>
              </c:extLst>
            </c:dLbl>
            <c:dLbl>
              <c:idx val="3"/>
              <c:layout>
                <c:manualLayout>
                  <c:x val="-1.4322915198191977E-2"/>
                  <c:y val="1.358234537515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0C1-4881-84FC-FF211D2D6515}"/>
                </c:ext>
              </c:extLst>
            </c:dLbl>
            <c:dLbl>
              <c:idx val="5"/>
              <c:layout>
                <c:manualLayout>
                  <c:x val="-5.4687494393096552E-2"/>
                  <c:y val="1.35823453751579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0C1-4881-84FC-FF211D2D6515}"/>
                </c:ext>
              </c:extLst>
            </c:dLbl>
            <c:dLbl>
              <c:idx val="6"/>
              <c:layout>
                <c:manualLayout>
                  <c:x val="-3.6458329595397736E-2"/>
                  <c:y val="-2.0373518062736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0C1-4881-84FC-FF211D2D6515}"/>
                </c:ext>
              </c:extLst>
            </c:dLbl>
            <c:dLbl>
              <c:idx val="7"/>
              <c:layout>
                <c:manualLayout>
                  <c:x val="-7.8124991990137799E-3"/>
                  <c:y val="3.39558634378948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0C1-4881-84FC-FF211D2D6515}"/>
                </c:ext>
              </c:extLst>
            </c:dLbl>
            <c:dLbl>
              <c:idx val="8"/>
              <c:layout>
                <c:manualLayout>
                  <c:x val="-2.3437497597041244E-2"/>
                  <c:y val="5.4329381500631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0C1-4881-84FC-FF211D2D6515}"/>
                </c:ext>
              </c:extLst>
            </c:dLbl>
            <c:dLbl>
              <c:idx val="9"/>
              <c:layout>
                <c:manualLayout>
                  <c:x val="-1.692708159786319E-2"/>
                  <c:y val="-9.05489691677194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0C1-4881-84FC-FF211D2D65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highlight>
                      <a:srgbClr val="C0C0C0"/>
                    </a:highlight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'DÜNYA SSG İHRACATINDA İLK 10 ÜL'!$E$16:$E$25</c:f>
              <c:strCache>
                <c:ptCount val="10"/>
                <c:pt idx="0">
                  <c:v>Çin</c:v>
                </c:pt>
                <c:pt idx="1">
                  <c:v>Almanya</c:v>
                </c:pt>
                <c:pt idx="2">
                  <c:v>Meksika</c:v>
                </c:pt>
                <c:pt idx="3">
                  <c:v>Türkiye</c:v>
                </c:pt>
                <c:pt idx="4">
                  <c:v>İtalya</c:v>
                </c:pt>
                <c:pt idx="5">
                  <c:v>Tayland</c:v>
                </c:pt>
                <c:pt idx="6">
                  <c:v>Vietnam</c:v>
                </c:pt>
                <c:pt idx="7">
                  <c:v>Polonya</c:v>
                </c:pt>
                <c:pt idx="8">
                  <c:v>Portekiz</c:v>
                </c:pt>
                <c:pt idx="9">
                  <c:v>Hindistan</c:v>
                </c:pt>
              </c:strCache>
            </c:strRef>
          </c:cat>
          <c:val>
            <c:numRef>
              <c:f>'DÜNYA SSG İHRACATINDA İLK 10 ÜL'!$H$16:$H$25</c:f>
              <c:numCache>
                <c:formatCode>_-* #,##0_-;\-* #,##0_-;_-* "-"??_-;_-@_-</c:formatCode>
                <c:ptCount val="10"/>
                <c:pt idx="0">
                  <c:v>5179</c:v>
                </c:pt>
                <c:pt idx="1">
                  <c:v>6060</c:v>
                </c:pt>
                <c:pt idx="2" formatCode="General">
                  <c:v>0</c:v>
                </c:pt>
                <c:pt idx="3">
                  <c:v>1629</c:v>
                </c:pt>
                <c:pt idx="4">
                  <c:v>6086</c:v>
                </c:pt>
                <c:pt idx="5">
                  <c:v>2363</c:v>
                </c:pt>
                <c:pt idx="6">
                  <c:v>3289</c:v>
                </c:pt>
                <c:pt idx="7">
                  <c:v>2251</c:v>
                </c:pt>
                <c:pt idx="8">
                  <c:v>2019</c:v>
                </c:pt>
                <c:pt idx="9">
                  <c:v>761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C1-4881-84FC-FF211D2D6515}"/>
            </c:ext>
          </c:extLst>
        </c:ser>
        <c:ser>
          <c:idx val="3"/>
          <c:order val="3"/>
          <c:tx>
            <c:strRef>
              <c:f>'DÜNYA SSG İHRACATINDA İLK 10 ÜL'!$I$15</c:f>
              <c:strCache>
                <c:ptCount val="1"/>
                <c:pt idx="0">
                  <c:v>2021 Birim Fiyat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7.7160484451190142E-3"/>
                  <c:y val="4.75382088130526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0C1-4881-84FC-FF211D2D6515}"/>
                </c:ext>
              </c:extLst>
            </c:dLbl>
            <c:dLbl>
              <c:idx val="1"/>
              <c:layout>
                <c:manualLayout>
                  <c:x val="-6.1728387560952506E-3"/>
                  <c:y val="7.0175451104982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0C1-4881-84FC-FF211D2D6515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0C1-4881-84FC-FF211D2D6515}"/>
                </c:ext>
              </c:extLst>
            </c:dLbl>
            <c:dLbl>
              <c:idx val="3"/>
              <c:layout>
                <c:manualLayout>
                  <c:x val="-2.7343747196548276E-2"/>
                  <c:y val="-5.4329381500631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0C1-4881-84FC-FF211D2D6515}"/>
                </c:ext>
              </c:extLst>
            </c:dLbl>
            <c:dLbl>
              <c:idx val="4"/>
              <c:layout>
                <c:manualLayout>
                  <c:x val="-2.4739580796876968E-2"/>
                  <c:y val="6.79117268757896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0C1-4881-84FC-FF211D2D6515}"/>
                </c:ext>
              </c:extLst>
            </c:dLbl>
            <c:dLbl>
              <c:idx val="5"/>
              <c:layout>
                <c:manualLayout>
                  <c:x val="-3.3854163195726379E-2"/>
                  <c:y val="-5.88568299590176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0C1-4881-84FC-FF211D2D6515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0C1-4881-84FC-FF211D2D6515}"/>
                </c:ext>
              </c:extLst>
            </c:dLbl>
            <c:dLbl>
              <c:idx val="7"/>
              <c:layout>
                <c:manualLayout>
                  <c:x val="-1.3020831998356299E-3"/>
                  <c:y val="-2.26372422919298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0C1-4881-84FC-FF211D2D6515}"/>
                </c:ext>
              </c:extLst>
            </c:dLbl>
            <c:dLbl>
              <c:idx val="8"/>
              <c:layout>
                <c:manualLayout>
                  <c:x val="-1.562499839802756E-2"/>
                  <c:y val="-4.0747036125473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0C1-4881-84FC-FF211D2D6515}"/>
                </c:ext>
              </c:extLst>
            </c:dLbl>
            <c:dLbl>
              <c:idx val="9"/>
              <c:layout>
                <c:manualLayout>
                  <c:x val="-3.7760412795233463E-2"/>
                  <c:y val="-5.20656572714387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0C1-4881-84FC-FF211D2D65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highlight>
                      <a:srgbClr val="FFFF00"/>
                    </a:highlight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'DÜNYA SSG İHRACATINDA İLK 10 ÜL'!$E$16:$E$25</c:f>
              <c:strCache>
                <c:ptCount val="10"/>
                <c:pt idx="0">
                  <c:v>Çin</c:v>
                </c:pt>
                <c:pt idx="1">
                  <c:v>Almanya</c:v>
                </c:pt>
                <c:pt idx="2">
                  <c:v>Meksika</c:v>
                </c:pt>
                <c:pt idx="3">
                  <c:v>Türkiye</c:v>
                </c:pt>
                <c:pt idx="4">
                  <c:v>İtalya</c:v>
                </c:pt>
                <c:pt idx="5">
                  <c:v>Tayland</c:v>
                </c:pt>
                <c:pt idx="6">
                  <c:v>Vietnam</c:v>
                </c:pt>
                <c:pt idx="7">
                  <c:v>Polonya</c:v>
                </c:pt>
                <c:pt idx="8">
                  <c:v>Portekiz</c:v>
                </c:pt>
                <c:pt idx="9">
                  <c:v>Hindistan</c:v>
                </c:pt>
              </c:strCache>
            </c:strRef>
          </c:cat>
          <c:val>
            <c:numRef>
              <c:f>'DÜNYA SSG İHRACATINDA İLK 10 ÜL'!$I$16:$I$25</c:f>
              <c:numCache>
                <c:formatCode>_-* #,##0_-;\-* #,##0_-;_-* "-"??_-;_-@_-</c:formatCode>
                <c:ptCount val="10"/>
                <c:pt idx="0">
                  <c:v>4977</c:v>
                </c:pt>
                <c:pt idx="1">
                  <c:v>6456</c:v>
                </c:pt>
                <c:pt idx="2">
                  <c:v>0</c:v>
                </c:pt>
                <c:pt idx="3">
                  <c:v>1681</c:v>
                </c:pt>
                <c:pt idx="4">
                  <c:v>5958</c:v>
                </c:pt>
                <c:pt idx="5">
                  <c:v>2285</c:v>
                </c:pt>
                <c:pt idx="6">
                  <c:v>0</c:v>
                </c:pt>
                <c:pt idx="7">
                  <c:v>2452</c:v>
                </c:pt>
                <c:pt idx="8">
                  <c:v>2130</c:v>
                </c:pt>
                <c:pt idx="9">
                  <c:v>762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0C1-4881-84FC-FF211D2D651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13896088"/>
        <c:axId val="713888216"/>
      </c:lineChart>
      <c:catAx>
        <c:axId val="622635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tr-TR"/>
          </a:p>
        </c:txPr>
        <c:crossAx val="622638784"/>
        <c:crosses val="autoZero"/>
        <c:auto val="1"/>
        <c:lblAlgn val="ctr"/>
        <c:lblOffset val="100"/>
        <c:noMultiLvlLbl val="0"/>
      </c:catAx>
      <c:valAx>
        <c:axId val="622638784"/>
        <c:scaling>
          <c:orientation val="minMax"/>
          <c:max val="1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622635832"/>
        <c:crosses val="autoZero"/>
        <c:crossBetween val="between"/>
        <c:majorUnit val="1000"/>
        <c:minorUnit val="200"/>
      </c:valAx>
      <c:valAx>
        <c:axId val="713888216"/>
        <c:scaling>
          <c:orientation val="minMax"/>
          <c:max val="9000"/>
          <c:min val="-4000"/>
        </c:scaling>
        <c:delete val="0"/>
        <c:axPos val="r"/>
        <c:numFmt formatCode="_-* #,##0_-;\-* #,##0_-;_-* &quot;-&quot;??_-;_-@_-" sourceLinked="1"/>
        <c:majorTickMark val="out"/>
        <c:minorTickMark val="none"/>
        <c:tickLblPos val="nextTo"/>
        <c:spPr>
          <a:noFill/>
          <a:ln>
            <a:solidFill>
              <a:srgbClr val="FFFFFF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713896088"/>
        <c:crosses val="max"/>
        <c:crossBetween val="between"/>
      </c:valAx>
      <c:catAx>
        <c:axId val="7138960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138882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930392990240216"/>
          <c:y val="0.95481838158333787"/>
          <c:w val="0.60788900944286361"/>
          <c:h val="4.51816184166621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'Trade_Map_-_List_of_importers_f'!$J$10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'Trade_Map_-_List_of_importers_f'!$I$11:$I$20</c:f>
              <c:strCache>
                <c:ptCount val="10"/>
                <c:pt idx="0">
                  <c:v>ABD</c:v>
                </c:pt>
                <c:pt idx="1">
                  <c:v>ALMANYA</c:v>
                </c:pt>
                <c:pt idx="2">
                  <c:v>FRANSA</c:v>
                </c:pt>
                <c:pt idx="3">
                  <c:v>İNGİLTERE</c:v>
                </c:pt>
                <c:pt idx="4">
                  <c:v>KANADA</c:v>
                </c:pt>
                <c:pt idx="5">
                  <c:v>İSPANYA</c:v>
                </c:pt>
                <c:pt idx="6">
                  <c:v>BAE</c:v>
                </c:pt>
                <c:pt idx="7">
                  <c:v>G.KORE</c:v>
                </c:pt>
                <c:pt idx="8">
                  <c:v>İTALYA</c:v>
                </c:pt>
                <c:pt idx="9">
                  <c:v>HOLLANDA</c:v>
                </c:pt>
              </c:strCache>
            </c:strRef>
          </c:cat>
          <c:val>
            <c:numRef>
              <c:f>'Trade_Map_-_List_of_importers_f'!$J$11:$J$20</c:f>
            </c:numRef>
          </c:val>
          <c:extLst>
            <c:ext xmlns:c16="http://schemas.microsoft.com/office/drawing/2014/chart" uri="{C3380CC4-5D6E-409C-BE32-E72D297353CC}">
              <c16:uniqueId val="{00000000-0055-4820-84A2-21AADAF02FCE}"/>
            </c:ext>
          </c:extLst>
        </c:ser>
        <c:ser>
          <c:idx val="1"/>
          <c:order val="1"/>
          <c:tx>
            <c:strRef>
              <c:f>'Trade_Map_-_List_of_importers_f'!$K$10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'Trade_Map_-_List_of_importers_f'!$I$11:$I$20</c:f>
              <c:strCache>
                <c:ptCount val="10"/>
                <c:pt idx="0">
                  <c:v>ABD</c:v>
                </c:pt>
                <c:pt idx="1">
                  <c:v>ALMANYA</c:v>
                </c:pt>
                <c:pt idx="2">
                  <c:v>FRANSA</c:v>
                </c:pt>
                <c:pt idx="3">
                  <c:v>İNGİLTERE</c:v>
                </c:pt>
                <c:pt idx="4">
                  <c:v>KANADA</c:v>
                </c:pt>
                <c:pt idx="5">
                  <c:v>İSPANYA</c:v>
                </c:pt>
                <c:pt idx="6">
                  <c:v>BAE</c:v>
                </c:pt>
                <c:pt idx="7">
                  <c:v>G.KORE</c:v>
                </c:pt>
                <c:pt idx="8">
                  <c:v>İTALYA</c:v>
                </c:pt>
                <c:pt idx="9">
                  <c:v>HOLLANDA</c:v>
                </c:pt>
              </c:strCache>
            </c:strRef>
          </c:cat>
          <c:val>
            <c:numRef>
              <c:f>'Trade_Map_-_List_of_importers_f'!$K$11:$K$20</c:f>
            </c:numRef>
          </c:val>
          <c:extLst>
            <c:ext xmlns:c16="http://schemas.microsoft.com/office/drawing/2014/chart" uri="{C3380CC4-5D6E-409C-BE32-E72D297353CC}">
              <c16:uniqueId val="{00000001-0055-4820-84A2-21AADAF02FCE}"/>
            </c:ext>
          </c:extLst>
        </c:ser>
        <c:ser>
          <c:idx val="2"/>
          <c:order val="2"/>
          <c:tx>
            <c:strRef>
              <c:f>'Trade_Map_-_List_of_importers_f'!$L$10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'Trade_Map_-_List_of_importers_f'!$I$11:$I$20</c:f>
              <c:strCache>
                <c:ptCount val="10"/>
                <c:pt idx="0">
                  <c:v>ABD</c:v>
                </c:pt>
                <c:pt idx="1">
                  <c:v>ALMANYA</c:v>
                </c:pt>
                <c:pt idx="2">
                  <c:v>FRANSA</c:v>
                </c:pt>
                <c:pt idx="3">
                  <c:v>İNGİLTERE</c:v>
                </c:pt>
                <c:pt idx="4">
                  <c:v>KANADA</c:v>
                </c:pt>
                <c:pt idx="5">
                  <c:v>İSPANYA</c:v>
                </c:pt>
                <c:pt idx="6">
                  <c:v>BAE</c:v>
                </c:pt>
                <c:pt idx="7">
                  <c:v>G.KORE</c:v>
                </c:pt>
                <c:pt idx="8">
                  <c:v>İTALYA</c:v>
                </c:pt>
                <c:pt idx="9">
                  <c:v>HOLLANDA</c:v>
                </c:pt>
              </c:strCache>
            </c:strRef>
          </c:cat>
          <c:val>
            <c:numRef>
              <c:f>'Trade_Map_-_List_of_importers_f'!$L$11:$L$20</c:f>
              <c:numCache>
                <c:formatCode>_-* #,##0_-;\-* #,##0_-;_-* "-"??_-;_-@_-</c:formatCode>
                <c:ptCount val="10"/>
                <c:pt idx="0">
                  <c:v>1387.451</c:v>
                </c:pt>
                <c:pt idx="1">
                  <c:v>445.99799999999999</c:v>
                </c:pt>
                <c:pt idx="2">
                  <c:v>304.827</c:v>
                </c:pt>
                <c:pt idx="3">
                  <c:v>242.41800000000001</c:v>
                </c:pt>
                <c:pt idx="4">
                  <c:v>223.69300000000001</c:v>
                </c:pt>
                <c:pt idx="5">
                  <c:v>167.14699999999999</c:v>
                </c:pt>
                <c:pt idx="6">
                  <c:v>53.256</c:v>
                </c:pt>
                <c:pt idx="7">
                  <c:v>140.964</c:v>
                </c:pt>
                <c:pt idx="8">
                  <c:v>118.379</c:v>
                </c:pt>
                <c:pt idx="9">
                  <c:v>126.395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55-4820-84A2-21AADAF02FCE}"/>
            </c:ext>
          </c:extLst>
        </c:ser>
        <c:ser>
          <c:idx val="3"/>
          <c:order val="3"/>
          <c:tx>
            <c:strRef>
              <c:f>'Trade_Map_-_List_of_importers_f'!$M$10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4420922191857473E-3"/>
                  <c:y val="1.46188180200528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055-4820-84A2-21AADAF02F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'Trade_Map_-_List_of_importers_f'!$I$11:$I$20</c:f>
              <c:strCache>
                <c:ptCount val="10"/>
                <c:pt idx="0">
                  <c:v>ABD</c:v>
                </c:pt>
                <c:pt idx="1">
                  <c:v>ALMANYA</c:v>
                </c:pt>
                <c:pt idx="2">
                  <c:v>FRANSA</c:v>
                </c:pt>
                <c:pt idx="3">
                  <c:v>İNGİLTERE</c:v>
                </c:pt>
                <c:pt idx="4">
                  <c:v>KANADA</c:v>
                </c:pt>
                <c:pt idx="5">
                  <c:v>İSPANYA</c:v>
                </c:pt>
                <c:pt idx="6">
                  <c:v>BAE</c:v>
                </c:pt>
                <c:pt idx="7">
                  <c:v>G.KORE</c:v>
                </c:pt>
                <c:pt idx="8">
                  <c:v>İTALYA</c:v>
                </c:pt>
                <c:pt idx="9">
                  <c:v>HOLLANDA</c:v>
                </c:pt>
              </c:strCache>
            </c:strRef>
          </c:cat>
          <c:val>
            <c:numRef>
              <c:f>'Trade_Map_-_List_of_importers_f'!$M$11:$M$20</c:f>
              <c:numCache>
                <c:formatCode>_-* #,##0_-;\-* #,##0_-;_-* "-"??_-;_-@_-</c:formatCode>
                <c:ptCount val="10"/>
                <c:pt idx="0">
                  <c:v>1738.3340000000001</c:v>
                </c:pt>
                <c:pt idx="1">
                  <c:v>550.17200000000003</c:v>
                </c:pt>
                <c:pt idx="2">
                  <c:v>375.96100000000001</c:v>
                </c:pt>
                <c:pt idx="3">
                  <c:v>359.38499999999999</c:v>
                </c:pt>
                <c:pt idx="4">
                  <c:v>289.54599999999999</c:v>
                </c:pt>
                <c:pt idx="5">
                  <c:v>257.42399999999998</c:v>
                </c:pt>
                <c:pt idx="6">
                  <c:v>211.946</c:v>
                </c:pt>
                <c:pt idx="7">
                  <c:v>178.94800000000001</c:v>
                </c:pt>
                <c:pt idx="8">
                  <c:v>177.33799999999999</c:v>
                </c:pt>
                <c:pt idx="9">
                  <c:v>174.465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55-4820-84A2-21AADAF02FC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3"/>
        <c:overlap val="-9"/>
        <c:axId val="719931040"/>
        <c:axId val="719931696"/>
      </c:barChart>
      <c:lineChart>
        <c:grouping val="standard"/>
        <c:varyColors val="0"/>
        <c:ser>
          <c:idx val="4"/>
          <c:order val="4"/>
          <c:tx>
            <c:strRef>
              <c:f>'Trade_Map_-_List_of_importers_f'!$N$10</c:f>
              <c:strCache>
                <c:ptCount val="1"/>
                <c:pt idx="0">
                  <c:v>2020 Birim Fiyat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708919072817051E-3"/>
                  <c:y val="-1.13631285663166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055-4820-84A2-21AADAF02FCE}"/>
                </c:ext>
              </c:extLst>
            </c:dLbl>
            <c:dLbl>
              <c:idx val="1"/>
              <c:layout>
                <c:manualLayout>
                  <c:x val="-2.9030565588324952E-2"/>
                  <c:y val="2.904600669307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059-49F9-97C8-1AC01F19F9E4}"/>
                </c:ext>
              </c:extLst>
            </c:dLbl>
            <c:dLbl>
              <c:idx val="2"/>
              <c:layout>
                <c:manualLayout>
                  <c:x val="-2.3073475506972061E-2"/>
                  <c:y val="3.3414441188692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055-4820-84A2-21AADAF02FCE}"/>
                </c:ext>
              </c:extLst>
            </c:dLbl>
            <c:dLbl>
              <c:idx val="3"/>
              <c:layout>
                <c:manualLayout>
                  <c:x val="-4.7589043233129874E-2"/>
                  <c:y val="5.22100643573318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055-4820-84A2-21AADAF02FCE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055-4820-84A2-21AADAF02FCE}"/>
                </c:ext>
              </c:extLst>
            </c:dLbl>
            <c:dLbl>
              <c:idx val="5"/>
              <c:layout>
                <c:manualLayout>
                  <c:x val="-2.7399752164529324E-2"/>
                  <c:y val="4.17680514858654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055-4820-84A2-21AADAF02FCE}"/>
                </c:ext>
              </c:extLst>
            </c:dLbl>
            <c:dLbl>
              <c:idx val="6"/>
              <c:layout>
                <c:manualLayout>
                  <c:x val="-3.6052305479643845E-2"/>
                  <c:y val="8.35361029717310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055-4820-84A2-21AADAF02FCE}"/>
                </c:ext>
              </c:extLst>
            </c:dLbl>
            <c:dLbl>
              <c:idx val="7"/>
              <c:layout>
                <c:manualLayout>
                  <c:x val="-1.2978829972671784E-2"/>
                  <c:y val="8.35361029717295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055-4820-84A2-21AADAF02F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highlight>
                      <a:srgbClr val="99CCFF"/>
                    </a:highlight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'Trade_Map_-_List_of_importers_f'!$I$11:$I$20</c:f>
              <c:strCache>
                <c:ptCount val="10"/>
                <c:pt idx="0">
                  <c:v>ABD</c:v>
                </c:pt>
                <c:pt idx="1">
                  <c:v>ALMANYA</c:v>
                </c:pt>
                <c:pt idx="2">
                  <c:v>FRANSA</c:v>
                </c:pt>
                <c:pt idx="3">
                  <c:v>İNGİLTERE</c:v>
                </c:pt>
                <c:pt idx="4">
                  <c:v>KANADA</c:v>
                </c:pt>
                <c:pt idx="5">
                  <c:v>İSPANYA</c:v>
                </c:pt>
                <c:pt idx="6">
                  <c:v>BAE</c:v>
                </c:pt>
                <c:pt idx="7">
                  <c:v>G.KORE</c:v>
                </c:pt>
                <c:pt idx="8">
                  <c:v>İTALYA</c:v>
                </c:pt>
                <c:pt idx="9">
                  <c:v>HOLLANDA</c:v>
                </c:pt>
              </c:strCache>
            </c:strRef>
          </c:cat>
          <c:val>
            <c:numRef>
              <c:f>'Trade_Map_-_List_of_importers_f'!$N$11:$N$20</c:f>
              <c:numCache>
                <c:formatCode>_-* #,##0_-;\-* #,##0_-;_-* "-"??_-;_-@_-</c:formatCode>
                <c:ptCount val="10"/>
                <c:pt idx="0">
                  <c:v>1915</c:v>
                </c:pt>
                <c:pt idx="1">
                  <c:v>2988</c:v>
                </c:pt>
                <c:pt idx="2">
                  <c:v>2389</c:v>
                </c:pt>
                <c:pt idx="3">
                  <c:v>2058</c:v>
                </c:pt>
                <c:pt idx="4">
                  <c:v>0</c:v>
                </c:pt>
                <c:pt idx="5">
                  <c:v>1778</c:v>
                </c:pt>
                <c:pt idx="6">
                  <c:v>1389</c:v>
                </c:pt>
                <c:pt idx="7">
                  <c:v>1057</c:v>
                </c:pt>
                <c:pt idx="8">
                  <c:v>1876</c:v>
                </c:pt>
                <c:pt idx="9">
                  <c:v>4424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055-4820-84A2-21AADAF02FCE}"/>
            </c:ext>
          </c:extLst>
        </c:ser>
        <c:ser>
          <c:idx val="5"/>
          <c:order val="5"/>
          <c:tx>
            <c:strRef>
              <c:f>'Trade_Map_-_List_of_importers_f'!$O$10</c:f>
              <c:strCache>
                <c:ptCount val="1"/>
                <c:pt idx="0">
                  <c:v>2021 Birim Fiyat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3073475506972061E-2"/>
                  <c:y val="-4.59448566344521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055-4820-84A2-21AADAF02FCE}"/>
                </c:ext>
              </c:extLst>
            </c:dLbl>
            <c:dLbl>
              <c:idx val="1"/>
              <c:layout>
                <c:manualLayout>
                  <c:x val="-2.7502641083676272E-2"/>
                  <c:y val="-2.4577390278753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059-49F9-97C8-1AC01F19F9E4}"/>
                </c:ext>
              </c:extLst>
            </c:dLbl>
            <c:dLbl>
              <c:idx val="3"/>
              <c:layout>
                <c:manualLayout>
                  <c:x val="-1.2978829972671838E-2"/>
                  <c:y val="-2.0884025742932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055-4820-84A2-21AADAF02FCE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055-4820-84A2-21AADAF02FCE}"/>
                </c:ext>
              </c:extLst>
            </c:dLbl>
            <c:dLbl>
              <c:idx val="5"/>
              <c:layout>
                <c:manualLayout>
                  <c:x val="-2.8841844383715076E-2"/>
                  <c:y val="-1.2530415445759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055-4820-84A2-21AADAF02FCE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055-4820-84A2-21AADAF02FCE}"/>
                </c:ext>
              </c:extLst>
            </c:dLbl>
            <c:dLbl>
              <c:idx val="7"/>
              <c:layout>
                <c:manualLayout>
                  <c:x val="-2.8841844383715076E-2"/>
                  <c:y val="-8.980131069461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055-4820-84A2-21AADAF02F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highlight>
                      <a:srgbClr val="00FF00"/>
                    </a:highlight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'Trade_Map_-_List_of_importers_f'!$I$11:$I$20</c:f>
              <c:strCache>
                <c:ptCount val="10"/>
                <c:pt idx="0">
                  <c:v>ABD</c:v>
                </c:pt>
                <c:pt idx="1">
                  <c:v>ALMANYA</c:v>
                </c:pt>
                <c:pt idx="2">
                  <c:v>FRANSA</c:v>
                </c:pt>
                <c:pt idx="3">
                  <c:v>İNGİLTERE</c:v>
                </c:pt>
                <c:pt idx="4">
                  <c:v>KANADA</c:v>
                </c:pt>
                <c:pt idx="5">
                  <c:v>İSPANYA</c:v>
                </c:pt>
                <c:pt idx="6">
                  <c:v>BAE</c:v>
                </c:pt>
                <c:pt idx="7">
                  <c:v>G.KORE</c:v>
                </c:pt>
                <c:pt idx="8">
                  <c:v>İTALYA</c:v>
                </c:pt>
                <c:pt idx="9">
                  <c:v>HOLLANDA</c:v>
                </c:pt>
              </c:strCache>
            </c:strRef>
          </c:cat>
          <c:val>
            <c:numRef>
              <c:f>'Trade_Map_-_List_of_importers_f'!$O$11:$O$20</c:f>
              <c:numCache>
                <c:formatCode>_-* #,##0_-;\-* #,##0_-;_-* "-"??_-;_-@_-</c:formatCode>
                <c:ptCount val="10"/>
                <c:pt idx="0" formatCode="#,##0">
                  <c:v>2164</c:v>
                </c:pt>
                <c:pt idx="1">
                  <c:v>3272</c:v>
                </c:pt>
                <c:pt idx="2">
                  <c:v>2525</c:v>
                </c:pt>
                <c:pt idx="3">
                  <c:v>2421</c:v>
                </c:pt>
                <c:pt idx="4" formatCode="General">
                  <c:v>0</c:v>
                </c:pt>
                <c:pt idx="5" formatCode="#,##0">
                  <c:v>2100</c:v>
                </c:pt>
                <c:pt idx="6" formatCode="General">
                  <c:v>0</c:v>
                </c:pt>
                <c:pt idx="7">
                  <c:v>1130</c:v>
                </c:pt>
                <c:pt idx="8">
                  <c:v>2135</c:v>
                </c:pt>
                <c:pt idx="9">
                  <c:v>4955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055-4820-84A2-21AADAF02FC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07923904"/>
        <c:axId val="707921280"/>
      </c:lineChart>
      <c:catAx>
        <c:axId val="719931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tr-TR"/>
          </a:p>
        </c:txPr>
        <c:crossAx val="719931696"/>
        <c:crosses val="autoZero"/>
        <c:auto val="1"/>
        <c:lblAlgn val="ctr"/>
        <c:lblOffset val="100"/>
        <c:noMultiLvlLbl val="0"/>
      </c:catAx>
      <c:valAx>
        <c:axId val="719931696"/>
        <c:scaling>
          <c:orientation val="minMax"/>
          <c:max val="38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719931040"/>
        <c:crossesAt val="1"/>
        <c:crossBetween val="between"/>
      </c:valAx>
      <c:valAx>
        <c:axId val="707921280"/>
        <c:scaling>
          <c:orientation val="minMax"/>
          <c:min val="-3000"/>
        </c:scaling>
        <c:delete val="0"/>
        <c:axPos val="r"/>
        <c:numFmt formatCode="_-* #,##0_-;\-* #,##0_-;_-* &quot;-&quot;??_-;_-@_-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707923904"/>
        <c:crosses val="max"/>
        <c:crossBetween val="between"/>
      </c:valAx>
      <c:catAx>
        <c:axId val="7079239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079212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algn="l" defTabSz="457200" rtl="0" eaLnBrk="1" latinLnBrk="0" hangingPunct="1">
              <a:defRPr lang="tr-TR" sz="2400" b="1" i="0" u="none" strike="noStrike" kern="1200" baseline="0" dirty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tr-TR" sz="2000" b="1" kern="1200" dirty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2020-2021 YILI ALMANYA PAZARINDA SSG İTHALAT</a:t>
            </a:r>
          </a:p>
          <a:p>
            <a:pPr marL="0" algn="l" defTabSz="457200" rtl="0" eaLnBrk="1" latinLnBrk="0" hangingPunct="1">
              <a:defRPr lang="tr-TR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tr-TR" sz="2000" b="1" kern="1200" dirty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BİRİM FİYATLARI ($/TON)</a:t>
            </a:r>
          </a:p>
        </c:rich>
      </c:tx>
      <c:layout>
        <c:manualLayout>
          <c:xMode val="edge"/>
          <c:yMode val="edge"/>
          <c:x val="0.25958435843714772"/>
          <c:y val="4.114405749412279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algn="l" defTabSz="457200" rtl="0" eaLnBrk="1" latinLnBrk="0" hangingPunct="1">
            <a:defRPr lang="tr-TR" sz="2400" b="1" i="0" u="none" strike="noStrike" kern="1200" baseline="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tr-T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8121788853245707E-2"/>
          <c:y val="0.10061876450874724"/>
          <c:w val="0.89429404758799957"/>
          <c:h val="0.7391064707667326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'ALMANYA SSG İTHALAT FİYATLARI'!$K$16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B2513E"/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 w="9525" cap="flat" cmpd="sng" algn="ctr">
                <a:solidFill>
                  <a:schemeClr val="accent1">
                    <a:lumMod val="75000"/>
                  </a:schemeClr>
                </a:solidFill>
                <a:round/>
              </a:ln>
              <a:effectLst/>
              <a:sp3d contourW="9525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F3B8-48DC-B0CC-E61965EDC405}"/>
              </c:ext>
            </c:extLst>
          </c:dPt>
          <c:dLbls>
            <c:dLbl>
              <c:idx val="3"/>
              <c:layout>
                <c:manualLayout>
                  <c:x val="-8.4412388415296986E-3"/>
                  <c:y val="-2.01030701820340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C53-4E8E-9458-9D2DCCECE1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'ALMANYA SSG İTHALAT FİYATLARI'!$J$17:$J$20</c:f>
              <c:strCache>
                <c:ptCount val="4"/>
                <c:pt idx="0">
                  <c:v>Almanya'nın Ort. İth. Birim Fiyatları</c:v>
                </c:pt>
                <c:pt idx="1">
                  <c:v>Türkiye'den İthalat</c:v>
                </c:pt>
                <c:pt idx="2">
                  <c:v>Çin'den İthalat</c:v>
                </c:pt>
                <c:pt idx="3">
                  <c:v>İtalya'dan İthalat</c:v>
                </c:pt>
              </c:strCache>
            </c:strRef>
          </c:cat>
          <c:val>
            <c:numRef>
              <c:f>'ALMANYA SSG İTHALAT FİYATLARI'!$K$17:$K$20</c:f>
              <c:numCache>
                <c:formatCode>_-* #,##0_-;\-* #,##0_-;_-* "-"??_-;_-@_-</c:formatCode>
                <c:ptCount val="4"/>
                <c:pt idx="0" formatCode="#,##0">
                  <c:v>2988</c:v>
                </c:pt>
                <c:pt idx="1">
                  <c:v>2098</c:v>
                </c:pt>
                <c:pt idx="2">
                  <c:v>3558</c:v>
                </c:pt>
                <c:pt idx="3">
                  <c:v>5096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26-408B-8FFD-E67CF3C745EF}"/>
            </c:ext>
          </c:extLst>
        </c:ser>
        <c:ser>
          <c:idx val="1"/>
          <c:order val="1"/>
          <c:tx>
            <c:strRef>
              <c:f>'ALMANYA SSG İTHALAT FİYATLARI'!$L$16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9CCFF"/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7C80"/>
              </a:solidFill>
              <a:ln w="9525" cap="flat" cmpd="sng" algn="ctr">
                <a:solidFill>
                  <a:schemeClr val="accent2">
                    <a:lumMod val="75000"/>
                  </a:schemeClr>
                </a:solidFill>
                <a:round/>
              </a:ln>
              <a:effectLst/>
              <a:sp3d contourW="9525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3B8-48DC-B0CC-E61965EDC40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'ALMANYA SSG İTHALAT FİYATLARI'!$J$17:$J$20</c:f>
              <c:strCache>
                <c:ptCount val="4"/>
                <c:pt idx="0">
                  <c:v>Almanya'nın Ort. İth. Birim Fiyatları</c:v>
                </c:pt>
                <c:pt idx="1">
                  <c:v>Türkiye'den İthalat</c:v>
                </c:pt>
                <c:pt idx="2">
                  <c:v>Çin'den İthalat</c:v>
                </c:pt>
                <c:pt idx="3">
                  <c:v>İtalya'dan İthalat</c:v>
                </c:pt>
              </c:strCache>
            </c:strRef>
          </c:cat>
          <c:val>
            <c:numRef>
              <c:f>'ALMANYA SSG İTHALAT FİYATLARI'!$L$17:$L$20</c:f>
              <c:numCache>
                <c:formatCode>_-* #,##0_-;\-* #,##0_-;_-* "-"??_-;_-@_-</c:formatCode>
                <c:ptCount val="4"/>
                <c:pt idx="0" formatCode="#,##0">
                  <c:v>3272</c:v>
                </c:pt>
                <c:pt idx="1">
                  <c:v>2165</c:v>
                </c:pt>
                <c:pt idx="2">
                  <c:v>4030</c:v>
                </c:pt>
                <c:pt idx="3">
                  <c:v>5680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26-408B-8FFD-E67CF3C745E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4"/>
        <c:gapDepth val="166"/>
        <c:shape val="box"/>
        <c:axId val="721447512"/>
        <c:axId val="721449152"/>
        <c:axId val="0"/>
      </c:bar3DChart>
      <c:catAx>
        <c:axId val="721447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tr-TR"/>
          </a:p>
        </c:txPr>
        <c:crossAx val="721449152"/>
        <c:crosses val="autoZero"/>
        <c:auto val="1"/>
        <c:lblAlgn val="ctr"/>
        <c:lblOffset val="100"/>
        <c:noMultiLvlLbl val="0"/>
      </c:catAx>
      <c:valAx>
        <c:axId val="721449152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72144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4111992048382004"/>
          <c:y val="0.92405664025539125"/>
          <c:w val="0.13572747498101917"/>
          <c:h val="3.9795679308901349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0714690690583445E-3"/>
          <c:y val="2.5763535546451673E-2"/>
          <c:w val="0.99067317264809218"/>
          <c:h val="0.7939929990944586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'FRANSA SSG İTHALAT FİYATLARI'!$K$16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 w="9525" cap="flat" cmpd="sng" algn="ctr">
                <a:solidFill>
                  <a:schemeClr val="accent1">
                    <a:lumMod val="75000"/>
                  </a:schemeClr>
                </a:solidFill>
                <a:round/>
              </a:ln>
              <a:effectLst/>
              <a:sp3d contourW="9525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561A-4FC2-84BB-D1817EDEFFDA}"/>
              </c:ext>
            </c:extLst>
          </c:dPt>
          <c:dLbls>
            <c:dLbl>
              <c:idx val="1"/>
              <c:layout>
                <c:manualLayout>
                  <c:x val="6.7854699757201173E-3"/>
                  <c:y val="-2.47797774202645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1A-4FC2-84BB-D1817EDEFFDA}"/>
                </c:ext>
              </c:extLst>
            </c:dLbl>
            <c:dLbl>
              <c:idx val="2"/>
              <c:layout>
                <c:manualLayout>
                  <c:x val="-2.2618233252400428E-3"/>
                  <c:y val="-3.43104610434433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61A-4FC2-84BB-D1817EDEFFDA}"/>
                </c:ext>
              </c:extLst>
            </c:dLbl>
            <c:dLbl>
              <c:idx val="3"/>
              <c:layout>
                <c:manualLayout>
                  <c:x val="-4.5236075480910428E-3"/>
                  <c:y val="-8.13156720357397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61A-4FC2-84BB-D1817EDEFFDA}"/>
                </c:ext>
              </c:extLst>
            </c:dLbl>
            <c:dLbl>
              <c:idx val="4"/>
              <c:layout>
                <c:manualLayout>
                  <c:x val="-7.0122811940936634E-3"/>
                  <c:y val="-2.5023049621279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427-454D-BBF1-AB4AE3BFEE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'FRANSA SSG İTHALAT FİYATLARI'!$J$17:$J$22</c:f>
              <c:strCache>
                <c:ptCount val="5"/>
                <c:pt idx="0">
                  <c:v>Fransa'nın Ort. İth. Birim Fiyatları</c:v>
                </c:pt>
                <c:pt idx="1">
                  <c:v>Türkiye'den İthalat</c:v>
                </c:pt>
                <c:pt idx="2">
                  <c:v>Çin'den İthalat</c:v>
                </c:pt>
                <c:pt idx="3">
                  <c:v>Almanya'dan İthalat</c:v>
                </c:pt>
                <c:pt idx="4">
                  <c:v>İtalya'dan İthalat</c:v>
                </c:pt>
              </c:strCache>
            </c:strRef>
          </c:cat>
          <c:val>
            <c:numRef>
              <c:f>'FRANSA SSG İTHALAT FİYATLARI'!$K$17:$K$22</c:f>
              <c:numCache>
                <c:formatCode>_-* #,##0_-;\-* #,##0_-;_-* "-"??_-;_-@_-</c:formatCode>
                <c:ptCount val="6"/>
                <c:pt idx="0" formatCode="#,##0">
                  <c:v>2389</c:v>
                </c:pt>
                <c:pt idx="1">
                  <c:v>1344</c:v>
                </c:pt>
                <c:pt idx="2">
                  <c:v>1918</c:v>
                </c:pt>
                <c:pt idx="3">
                  <c:v>3761</c:v>
                </c:pt>
                <c:pt idx="4">
                  <c:v>3965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1A-4FC2-84BB-D1817EDEFFDA}"/>
            </c:ext>
          </c:extLst>
        </c:ser>
        <c:ser>
          <c:idx val="1"/>
          <c:order val="1"/>
          <c:tx>
            <c:strRef>
              <c:f>'FRANSA SSG İTHALAT FİYATLARI'!$L$16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9CCFF"/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7C80"/>
              </a:solidFill>
              <a:ln w="9525" cap="flat" cmpd="sng" algn="ctr">
                <a:solidFill>
                  <a:schemeClr val="accent2">
                    <a:lumMod val="75000"/>
                  </a:schemeClr>
                </a:solidFill>
                <a:round/>
              </a:ln>
              <a:effectLst/>
              <a:sp3d contourW="9525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61A-4FC2-84BB-D1817EDEFFDA}"/>
              </c:ext>
            </c:extLst>
          </c:dPt>
          <c:dLbls>
            <c:dLbl>
              <c:idx val="1"/>
              <c:layout>
                <c:manualLayout>
                  <c:x val="7.9163816383401499E-3"/>
                  <c:y val="-3.2404324318807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1A-4FC2-84BB-D1817EDEFFDA}"/>
                </c:ext>
              </c:extLst>
            </c:dLbl>
            <c:dLbl>
              <c:idx val="2"/>
              <c:layout>
                <c:manualLayout>
                  <c:x val="1.1309116626200173E-2"/>
                  <c:y val="-2.85920508695360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61A-4FC2-84BB-D1817EDEFFDA}"/>
                </c:ext>
              </c:extLst>
            </c:dLbl>
            <c:dLbl>
              <c:idx val="3"/>
              <c:layout>
                <c:manualLayout>
                  <c:x val="9.6075555747153897E-4"/>
                  <c:y val="-1.07845030392863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61A-4FC2-84BB-D1817EDEFFDA}"/>
                </c:ext>
              </c:extLst>
            </c:dLbl>
            <c:dLbl>
              <c:idx val="4"/>
              <c:layout>
                <c:manualLayout>
                  <c:x val="-8.3680851525727139E-3"/>
                  <c:y val="-1.458440774763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427-454D-BBF1-AB4AE3BFEE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'FRANSA SSG İTHALAT FİYATLARI'!$J$17:$J$22</c:f>
              <c:strCache>
                <c:ptCount val="5"/>
                <c:pt idx="0">
                  <c:v>Fransa'nın Ort. İth. Birim Fiyatları</c:v>
                </c:pt>
                <c:pt idx="1">
                  <c:v>Türkiye'den İthalat</c:v>
                </c:pt>
                <c:pt idx="2">
                  <c:v>Çin'den İthalat</c:v>
                </c:pt>
                <c:pt idx="3">
                  <c:v>Almanya'dan İthalat</c:v>
                </c:pt>
                <c:pt idx="4">
                  <c:v>İtalya'dan İthalat</c:v>
                </c:pt>
              </c:strCache>
            </c:strRef>
          </c:cat>
          <c:val>
            <c:numRef>
              <c:f>'FRANSA SSG İTHALAT FİYATLARI'!$L$17:$L$22</c:f>
              <c:numCache>
                <c:formatCode>_-* #,##0_-;\-* #,##0_-;_-* "-"??_-;_-@_-</c:formatCode>
                <c:ptCount val="6"/>
                <c:pt idx="0" formatCode="#,##0">
                  <c:v>2525</c:v>
                </c:pt>
                <c:pt idx="1">
                  <c:v>1460</c:v>
                </c:pt>
                <c:pt idx="2">
                  <c:v>2342</c:v>
                </c:pt>
                <c:pt idx="3">
                  <c:v>4150</c:v>
                </c:pt>
                <c:pt idx="4">
                  <c:v>4524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1A-4FC2-84BB-D1817EDEFFD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3"/>
        <c:gapDepth val="29"/>
        <c:shape val="box"/>
        <c:axId val="714615528"/>
        <c:axId val="714617824"/>
        <c:axId val="0"/>
      </c:bar3DChart>
      <c:catAx>
        <c:axId val="714615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tr-TR"/>
          </a:p>
        </c:txPr>
        <c:crossAx val="714617824"/>
        <c:crosses val="autoZero"/>
        <c:auto val="1"/>
        <c:lblAlgn val="ctr"/>
        <c:lblOffset val="100"/>
        <c:noMultiLvlLbl val="0"/>
      </c:catAx>
      <c:valAx>
        <c:axId val="71461782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71461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107763749616504"/>
          <c:y val="0.92778808161353954"/>
          <c:w val="0.21114900331798506"/>
          <c:h val="4.1504357402086703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  <c:userShapes r:id="rId4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 rtl="0">
              <a:defRPr sz="2200" b="1" i="0" u="none" strike="noStrike" kern="1200" baseline="0">
                <a:solidFill>
                  <a:srgbClr val="2E2B21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tr-TR" sz="2000" b="1" i="0" u="none" strike="noStrike" kern="1200" baseline="0" dirty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2020-2021 YILI İNGİLTERE PAZARINA SSG İTHALAT </a:t>
            </a:r>
          </a:p>
          <a:p>
            <a:pPr algn="l" rtl="0">
              <a:defRPr sz="2200">
                <a:solidFill>
                  <a:srgbClr val="2E2B21">
                    <a:lumMod val="75000"/>
                    <a:lumOff val="25000"/>
                  </a:srgbClr>
                </a:solidFill>
              </a:defRPr>
            </a:pPr>
            <a:r>
              <a:rPr lang="tr-TR" sz="2000" b="1" i="0" u="none" strike="noStrike" kern="1200" baseline="0" dirty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BİRİM FİYATLARI ($/TON)</a:t>
            </a:r>
          </a:p>
        </c:rich>
      </c:tx>
      <c:layout>
        <c:manualLayout>
          <c:xMode val="edge"/>
          <c:yMode val="edge"/>
          <c:x val="0.31602667559628045"/>
          <c:y val="4.5321325220672767E-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 rtl="0">
            <a:defRPr sz="2200" b="1" i="0" u="none" strike="noStrike" kern="1200" baseline="0">
              <a:solidFill>
                <a:srgbClr val="2E2B21">
                  <a:lumMod val="75000"/>
                  <a:lumOff val="25000"/>
                </a:srgb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3857305347388413"/>
          <c:w val="0.97145744672048207"/>
          <c:h val="0.7061687895727563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'İNGİLTERE''NİN SSG İTHALAT FİYAT'!$K$16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50800" dist="12700" dir="5400000" algn="ctr" rotWithShape="0">
                <a:srgbClr val="000000">
                  <a:alpha val="50000"/>
                </a:srgbClr>
              </a:outerShdw>
            </a:effectLst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50800" dist="12700" dir="5400000" algn="ctr" rotWithShape="0">
                  <a:srgbClr val="000000">
                    <a:alpha val="50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76EF-4952-B96E-951931F5EBE0}"/>
              </c:ext>
            </c:extLst>
          </c:dPt>
          <c:dLbls>
            <c:dLbl>
              <c:idx val="0"/>
              <c:layout>
                <c:manualLayout>
                  <c:x val="-3.8921663562979099E-3"/>
                  <c:y val="-1.2930374008522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6EF-4952-B96E-951931F5EBE0}"/>
                </c:ext>
              </c:extLst>
            </c:dLbl>
            <c:dLbl>
              <c:idx val="1"/>
              <c:layout>
                <c:manualLayout>
                  <c:x val="-2.7065368882875722E-3"/>
                  <c:y val="-1.6341820715443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6EF-4952-B96E-951931F5EBE0}"/>
                </c:ext>
              </c:extLst>
            </c:dLbl>
            <c:dLbl>
              <c:idx val="2"/>
              <c:layout>
                <c:manualLayout>
                  <c:x val="-8.119657755360039E-3"/>
                  <c:y val="-2.0552093975178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6EF-4952-B96E-951931F5EBE0}"/>
                </c:ext>
              </c:extLst>
            </c:dLbl>
            <c:dLbl>
              <c:idx val="3"/>
              <c:layout>
                <c:manualLayout>
                  <c:x val="-5.4131051702401255E-3"/>
                  <c:y val="-3.28833503602846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6EF-4952-B96E-951931F5EBE0}"/>
                </c:ext>
              </c:extLst>
            </c:dLbl>
            <c:dLbl>
              <c:idx val="4"/>
              <c:layout>
                <c:manualLayout>
                  <c:x val="-1.2179486633040059E-2"/>
                  <c:y val="-3.08281409627668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D82-4EEC-A2C5-9FCBCAEF22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'İNGİLTERE''NİN SSG İTHALAT FİYAT'!$J$17:$J$21</c:f>
              <c:strCache>
                <c:ptCount val="5"/>
                <c:pt idx="0">
                  <c:v>İngiltere'nin Ort. İth. Birim Fiyatları</c:v>
                </c:pt>
                <c:pt idx="1">
                  <c:v>Türkiye'den İthalat</c:v>
                </c:pt>
                <c:pt idx="2">
                  <c:v>Çin'den İthalat</c:v>
                </c:pt>
                <c:pt idx="3">
                  <c:v>İtalya'dan İthalat</c:v>
                </c:pt>
                <c:pt idx="4">
                  <c:v>Almanya'dan İthalat</c:v>
                </c:pt>
              </c:strCache>
            </c:strRef>
          </c:cat>
          <c:val>
            <c:numRef>
              <c:f>'İNGİLTERE''NİN SSG İTHALAT FİYAT'!$K$17:$K$21</c:f>
              <c:numCache>
                <c:formatCode>_-* #,##0_-;\-* #,##0_-;_-* "-"??_-;_-@_-</c:formatCode>
                <c:ptCount val="5"/>
                <c:pt idx="0" formatCode="#,##0">
                  <c:v>2058</c:v>
                </c:pt>
                <c:pt idx="1">
                  <c:v>2002</c:v>
                </c:pt>
                <c:pt idx="2">
                  <c:v>1630</c:v>
                </c:pt>
                <c:pt idx="3">
                  <c:v>4930</c:v>
                </c:pt>
                <c:pt idx="4">
                  <c:v>6116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EF-4952-B96E-951931F5EBE0}"/>
            </c:ext>
          </c:extLst>
        </c:ser>
        <c:ser>
          <c:idx val="1"/>
          <c:order val="1"/>
          <c:tx>
            <c:strRef>
              <c:f>'İNGİLTERE''NİN SSG İTHALAT FİYAT'!$L$16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CC3300"/>
            </a:solidFill>
            <a:ln>
              <a:noFill/>
            </a:ln>
            <a:effectLst>
              <a:outerShdw blurRad="50800" dist="12700" dir="5400000" algn="ctr" rotWithShape="0">
                <a:srgbClr val="000000">
                  <a:alpha val="50000"/>
                </a:srgbClr>
              </a:outerShdw>
            </a:effectLst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F7C80"/>
              </a:solidFill>
              <a:ln>
                <a:noFill/>
              </a:ln>
              <a:effectLst>
                <a:outerShdw blurRad="50800" dist="12700" dir="5400000" algn="ctr" rotWithShape="0">
                  <a:srgbClr val="000000">
                    <a:alpha val="50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76EF-4952-B96E-951931F5EBE0}"/>
              </c:ext>
            </c:extLst>
          </c:dPt>
          <c:dLbls>
            <c:dLbl>
              <c:idx val="0"/>
              <c:layout>
                <c:manualLayout>
                  <c:x val="1.2973887854326327E-2"/>
                  <c:y val="-2.1550623347538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6EF-4952-B96E-951931F5EBE0}"/>
                </c:ext>
              </c:extLst>
            </c:dLbl>
            <c:dLbl>
              <c:idx val="1"/>
              <c:layout>
                <c:manualLayout>
                  <c:x val="2.1149480334497477E-2"/>
                  <c:y val="-1.83971053609976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6EF-4952-B96E-951931F5EBE0}"/>
                </c:ext>
              </c:extLst>
            </c:dLbl>
            <c:dLbl>
              <c:idx val="2"/>
              <c:layout>
                <c:manualLayout>
                  <c:x val="2.1378669122560361E-2"/>
                  <c:y val="-2.26072753453974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6EF-4952-B96E-951931F5EBE0}"/>
                </c:ext>
              </c:extLst>
            </c:dLbl>
            <c:dLbl>
              <c:idx val="3"/>
              <c:layout>
                <c:manualLayout>
                  <c:x val="3.3217137014369243E-2"/>
                  <c:y val="-2.46625672969121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6EF-4952-B96E-951931F5EBE0}"/>
                </c:ext>
              </c:extLst>
            </c:dLbl>
            <c:dLbl>
              <c:idx val="4"/>
              <c:layout>
                <c:manualLayout>
                  <c:x val="2.5712249558640127E-2"/>
                  <c:y val="-2.4662512770213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D82-4EEC-A2C5-9FCBCAEF22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'İNGİLTERE''NİN SSG İTHALAT FİYAT'!$J$17:$J$21</c:f>
              <c:strCache>
                <c:ptCount val="5"/>
                <c:pt idx="0">
                  <c:v>İngiltere'nin Ort. İth. Birim Fiyatları</c:v>
                </c:pt>
                <c:pt idx="1">
                  <c:v>Türkiye'den İthalat</c:v>
                </c:pt>
                <c:pt idx="2">
                  <c:v>Çin'den İthalat</c:v>
                </c:pt>
                <c:pt idx="3">
                  <c:v>İtalya'dan İthalat</c:v>
                </c:pt>
                <c:pt idx="4">
                  <c:v>Almanya'dan İthalat</c:v>
                </c:pt>
              </c:strCache>
            </c:strRef>
          </c:cat>
          <c:val>
            <c:numRef>
              <c:f>'İNGİLTERE''NİN SSG İTHALAT FİYAT'!$L$17:$L$21</c:f>
              <c:numCache>
                <c:formatCode>_-* #,##0_-;\-* #,##0_-;_-* "-"??_-;_-@_-</c:formatCode>
                <c:ptCount val="5"/>
                <c:pt idx="0" formatCode="#,##0">
                  <c:v>2421</c:v>
                </c:pt>
                <c:pt idx="1">
                  <c:v>2107</c:v>
                </c:pt>
                <c:pt idx="2">
                  <c:v>2177</c:v>
                </c:pt>
                <c:pt idx="3">
                  <c:v>5234</c:v>
                </c:pt>
                <c:pt idx="4">
                  <c:v>6751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EF-4952-B96E-951931F5EB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03031192"/>
        <c:axId val="803028240"/>
        <c:axId val="0"/>
      </c:bar3DChart>
      <c:catAx>
        <c:axId val="803031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tr-TR"/>
          </a:p>
        </c:txPr>
        <c:crossAx val="803028240"/>
        <c:crosses val="autoZero"/>
        <c:auto val="1"/>
        <c:lblAlgn val="ctr"/>
        <c:lblOffset val="100"/>
        <c:noMultiLvlLbl val="0"/>
      </c:catAx>
      <c:valAx>
        <c:axId val="803028240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80303119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42402670046551733"/>
          <c:y val="0.91441992933771199"/>
          <c:w val="0.14675704392723468"/>
          <c:h val="4.8944010971473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 rtl="0">
              <a:defRPr sz="2200" b="1" i="0" u="none" strike="noStrike" kern="1200" cap="all" spc="150" baseline="0">
                <a:solidFill>
                  <a:srgbClr val="2E2B21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tr-TR" sz="2000" b="1" i="0" u="none" strike="noStrike" kern="1200" baseline="0" dirty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2020-2021 YILI İTALYA PAZARINA SSG İTHALAT</a:t>
            </a:r>
          </a:p>
          <a:p>
            <a:pPr algn="l" rtl="0">
              <a:defRPr>
                <a:solidFill>
                  <a:srgbClr val="2E2B21">
                    <a:lumMod val="75000"/>
                    <a:lumOff val="25000"/>
                  </a:srgbClr>
                </a:solidFill>
              </a:defRPr>
            </a:pPr>
            <a:r>
              <a:rPr lang="tr-TR" sz="2000" b="1" i="0" u="none" strike="noStrike" kern="1200" baseline="0" dirty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BİRİM  FİYATLARI ($/TON)</a:t>
            </a:r>
          </a:p>
        </c:rich>
      </c:tx>
      <c:layout>
        <c:manualLayout>
          <c:xMode val="edge"/>
          <c:yMode val="edge"/>
          <c:x val="0.26724639355193569"/>
          <c:y val="6.386408917237168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 rtl="0">
            <a:defRPr sz="2200" b="1" i="0" u="none" strike="noStrike" kern="1200" cap="all" spc="150" baseline="0">
              <a:solidFill>
                <a:srgbClr val="2E2B21">
                  <a:lumMod val="75000"/>
                  <a:lumOff val="25000"/>
                </a:srgb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view3D>
      <c:rotX val="10"/>
      <c:rotY val="0"/>
      <c:depthPercent val="100"/>
      <c:rAngAx val="0"/>
    </c:view3D>
    <c:floor>
      <c:thickness val="0"/>
      <c:spPr>
        <a:solidFill>
          <a:schemeClr val="lt1"/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3207589067639939E-2"/>
          <c:y val="0.13041978949927557"/>
          <c:w val="0.96970487845790265"/>
          <c:h val="0.781027109328399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'İTALYA''NIN SSG İTHALAT FİYATLAR'!$K$16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F2C1-48D8-BE78-72C1A5DB8824}"/>
              </c:ext>
            </c:extLst>
          </c:dPt>
          <c:dLbls>
            <c:dLbl>
              <c:idx val="0"/>
              <c:layout>
                <c:manualLayout>
                  <c:x val="2.7521762944181412E-3"/>
                  <c:y val="-3.1222834714038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C1-48D8-BE78-72C1A5DB8824}"/>
                </c:ext>
              </c:extLst>
            </c:dLbl>
            <c:dLbl>
              <c:idx val="1"/>
              <c:layout>
                <c:manualLayout>
                  <c:x val="-1.3295589847859746E-2"/>
                  <c:y val="-1.1787918527127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2C1-48D8-BE78-72C1A5DB8824}"/>
                </c:ext>
              </c:extLst>
            </c:dLbl>
            <c:dLbl>
              <c:idx val="2"/>
              <c:layout>
                <c:manualLayout>
                  <c:x val="-1.0902354393477131E-2"/>
                  <c:y val="-3.7683459598748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3B6-495E-BA18-F027F2867E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'İTALYA''NIN SSG İTHALAT FİYATLAR'!$J$17:$J$20</c:f>
              <c:strCache>
                <c:ptCount val="4"/>
                <c:pt idx="0">
                  <c:v>İtalya'nın Ort. İth. Birim Fiyatları</c:v>
                </c:pt>
                <c:pt idx="1">
                  <c:v>Türkiye'den İthalat</c:v>
                </c:pt>
                <c:pt idx="2">
                  <c:v>Çin'den İthalat</c:v>
                </c:pt>
                <c:pt idx="3">
                  <c:v>Almanya'dan İthalat</c:v>
                </c:pt>
              </c:strCache>
            </c:strRef>
          </c:cat>
          <c:val>
            <c:numRef>
              <c:f>'İTALYA''NIN SSG İTHALAT FİYATLAR'!$K$17:$K$20</c:f>
              <c:numCache>
                <c:formatCode>_-* #,##0_-;\-* #,##0_-;_-* "-"??_-;_-@_-</c:formatCode>
                <c:ptCount val="4"/>
                <c:pt idx="0" formatCode="#,##0">
                  <c:v>1876</c:v>
                </c:pt>
                <c:pt idx="1">
                  <c:v>1516</c:v>
                </c:pt>
                <c:pt idx="2">
                  <c:v>1545</c:v>
                </c:pt>
                <c:pt idx="3">
                  <c:v>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C1-48D8-BE78-72C1A5DB8824}"/>
            </c:ext>
          </c:extLst>
        </c:ser>
        <c:ser>
          <c:idx val="1"/>
          <c:order val="1"/>
          <c:tx>
            <c:strRef>
              <c:f>'İTALYA''NIN SSG İTHALAT FİYATLAR'!$L$16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9CCFF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F7C8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F2C1-48D8-BE78-72C1A5DB8824}"/>
              </c:ext>
            </c:extLst>
          </c:dPt>
          <c:dLbls>
            <c:dLbl>
              <c:idx val="0"/>
              <c:layout>
                <c:manualLayout>
                  <c:x val="0"/>
                  <c:y val="-2.0500013074811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2C1-48D8-BE78-72C1A5DB8824}"/>
                </c:ext>
              </c:extLst>
            </c:dLbl>
            <c:dLbl>
              <c:idx val="1"/>
              <c:layout>
                <c:manualLayout>
                  <c:x val="4.6724375972044844E-3"/>
                  <c:y val="-2.51223063991657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2C1-48D8-BE78-72C1A5DB8824}"/>
                </c:ext>
              </c:extLst>
            </c:dLbl>
            <c:dLbl>
              <c:idx val="2"/>
              <c:layout>
                <c:manualLayout>
                  <c:x val="1.2046172568430435E-2"/>
                  <c:y val="-2.386649046690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B6-495E-BA18-F027F2867E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'İTALYA''NIN SSG İTHALAT FİYATLAR'!$J$17:$J$20</c:f>
              <c:strCache>
                <c:ptCount val="4"/>
                <c:pt idx="0">
                  <c:v>İtalya'nın Ort. İth. Birim Fiyatları</c:v>
                </c:pt>
                <c:pt idx="1">
                  <c:v>Türkiye'den İthalat</c:v>
                </c:pt>
                <c:pt idx="2">
                  <c:v>Çin'den İthalat</c:v>
                </c:pt>
                <c:pt idx="3">
                  <c:v>Almanya'dan İthalat</c:v>
                </c:pt>
              </c:strCache>
            </c:strRef>
          </c:cat>
          <c:val>
            <c:numRef>
              <c:f>'İTALYA''NIN SSG İTHALAT FİYATLAR'!$L$17:$L$20</c:f>
              <c:numCache>
                <c:formatCode>_-* #,##0_-;\-* #,##0_-;_-* "-"??_-;_-@_-</c:formatCode>
                <c:ptCount val="4"/>
                <c:pt idx="0" formatCode="#,##0">
                  <c:v>2135</c:v>
                </c:pt>
                <c:pt idx="1">
                  <c:v>1583</c:v>
                </c:pt>
                <c:pt idx="2">
                  <c:v>2126</c:v>
                </c:pt>
                <c:pt idx="3">
                  <c:v>6054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C1-48D8-BE78-72C1A5DB882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60"/>
        <c:gapDepth val="0"/>
        <c:shape val="box"/>
        <c:axId val="903646040"/>
        <c:axId val="903648664"/>
        <c:axId val="0"/>
      </c:bar3DChart>
      <c:catAx>
        <c:axId val="903646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tr-TR"/>
          </a:p>
        </c:txPr>
        <c:crossAx val="903648664"/>
        <c:crosses val="autoZero"/>
        <c:auto val="1"/>
        <c:lblAlgn val="ctr"/>
        <c:lblOffset val="100"/>
        <c:noMultiLvlLbl val="0"/>
      </c:catAx>
      <c:valAx>
        <c:axId val="903648664"/>
        <c:scaling>
          <c:orientation val="minMax"/>
          <c:max val="5000"/>
        </c:scaling>
        <c:delete val="1"/>
        <c:axPos val="l"/>
        <c:numFmt formatCode="#,##0" sourceLinked="1"/>
        <c:majorTickMark val="out"/>
        <c:minorTickMark val="none"/>
        <c:tickLblPos val="nextTo"/>
        <c:crossAx val="90364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3616106505202912"/>
          <c:y val="0.94765297448733021"/>
          <c:w val="0.17617775473308117"/>
          <c:h val="3.81287948647463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8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/>
      </a:solidFill>
      <a:sp3d/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6-23T14:08:24.693" idx="4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image" Target="../media/image4.jp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0.16457</cdr:x>
      <cdr:y>0</cdr:y>
    </cdr:from>
    <cdr:to>
      <cdr:x>0.8586</cdr:x>
      <cdr:y>0.10081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CDACB260-25FF-E468-EFAB-C0F3DD1830B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417646" y="0"/>
          <a:ext cx="5978674" cy="51236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0.02962</cdr:x>
      <cdr:y>0.92587</cdr:y>
    </cdr:from>
    <cdr:to>
      <cdr:x>0.21697</cdr:x>
      <cdr:y>0.97093</cdr:y>
    </cdr:to>
    <cdr:sp macro="" textlink="">
      <cdr:nvSpPr>
        <cdr:cNvPr id="4" name="Metin kutusu 3">
          <a:extLst xmlns:a="http://schemas.openxmlformats.org/drawingml/2006/main">
            <a:ext uri="{FF2B5EF4-FFF2-40B4-BE49-F238E27FC236}">
              <a16:creationId xmlns:a16="http://schemas.microsoft.com/office/drawing/2014/main" id="{27C885CD-A87E-0C90-8DCF-D6E33B9C19E0}"/>
            </a:ext>
          </a:extLst>
        </cdr:cNvPr>
        <cdr:cNvSpPr txBox="1"/>
      </cdr:nvSpPr>
      <cdr:spPr>
        <a:xfrm xmlns:a="http://schemas.openxmlformats.org/drawingml/2006/main">
          <a:off x="265424" y="5453176"/>
          <a:ext cx="1678872" cy="2653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r-TR" sz="1100" dirty="0"/>
            <a:t>Kaynak: TRADEMAP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0.0236</cdr:x>
      <cdr:y>0.91294</cdr:y>
    </cdr:from>
    <cdr:to>
      <cdr:x>0.16788</cdr:x>
      <cdr:y>0.95828</cdr:y>
    </cdr:to>
    <cdr:sp macro="" textlink="">
      <cdr:nvSpPr>
        <cdr:cNvPr id="2" name="Metin kutusu 1">
          <a:extLst xmlns:a="http://schemas.openxmlformats.org/drawingml/2006/main">
            <a:ext uri="{FF2B5EF4-FFF2-40B4-BE49-F238E27FC236}">
              <a16:creationId xmlns:a16="http://schemas.microsoft.com/office/drawing/2014/main" id="{045273EE-A634-E6EF-CE2A-000D3189EA75}"/>
            </a:ext>
          </a:extLst>
        </cdr:cNvPr>
        <cdr:cNvSpPr txBox="1"/>
      </cdr:nvSpPr>
      <cdr:spPr>
        <a:xfrm xmlns:a="http://schemas.openxmlformats.org/drawingml/2006/main">
          <a:off x="221277" y="4794457"/>
          <a:ext cx="1352550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r-TR" sz="1100" dirty="0"/>
            <a:t>Kaynak: TRADEMAP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0.21732</cdr:x>
      <cdr:y>0.55922</cdr:y>
    </cdr:from>
    <cdr:to>
      <cdr:x>0.27379</cdr:x>
      <cdr:y>0.67961</cdr:y>
    </cdr:to>
    <cdr:sp macro="" textlink="">
      <cdr:nvSpPr>
        <cdr:cNvPr id="3" name="Ok: Yukarı 2">
          <a:extLst xmlns:a="http://schemas.openxmlformats.org/drawingml/2006/main">
            <a:ext uri="{FF2B5EF4-FFF2-40B4-BE49-F238E27FC236}">
              <a16:creationId xmlns:a16="http://schemas.microsoft.com/office/drawing/2014/main" id="{DDDEA42B-4F3E-32B3-E11D-A015E213027C}"/>
            </a:ext>
          </a:extLst>
        </cdr:cNvPr>
        <cdr:cNvSpPr/>
      </cdr:nvSpPr>
      <cdr:spPr>
        <a:xfrm xmlns:a="http://schemas.openxmlformats.org/drawingml/2006/main">
          <a:off x="2649617" y="3835153"/>
          <a:ext cx="688387" cy="825624"/>
        </a:xfrm>
        <a:prstGeom xmlns:a="http://schemas.openxmlformats.org/drawingml/2006/main" prst="upArrow">
          <a:avLst/>
        </a:prstGeom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tr-TR" sz="1600" b="1" dirty="0">
              <a:latin typeface="Calibri" panose="020F0502020204030204" pitchFamily="34" charset="0"/>
              <a:cs typeface="Calibri" panose="020F0502020204030204" pitchFamily="34" charset="0"/>
            </a:rPr>
            <a:t>%</a:t>
          </a:r>
          <a:r>
            <a:rPr lang="tr-TR" sz="18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  <a:p xmlns:a="http://schemas.openxmlformats.org/drawingml/2006/main">
          <a:r>
            <a:rPr lang="tr-TR" sz="1800" b="1" dirty="0">
              <a:latin typeface="Calibri" panose="020F0502020204030204" pitchFamily="34" charset="0"/>
              <a:cs typeface="Calibri" panose="020F0502020204030204" pitchFamily="34" charset="0"/>
            </a:rPr>
            <a:t>5</a:t>
          </a:r>
        </a:p>
      </cdr:txBody>
    </cdr:sp>
  </cdr:relSizeAnchor>
  <cdr:relSizeAnchor xmlns:cdr="http://schemas.openxmlformats.org/drawingml/2006/chartDrawing">
    <cdr:from>
      <cdr:x>0.38921</cdr:x>
      <cdr:y>0.38351</cdr:y>
    </cdr:from>
    <cdr:to>
      <cdr:x>0.44272</cdr:x>
      <cdr:y>0.5</cdr:y>
    </cdr:to>
    <cdr:sp macro="" textlink="">
      <cdr:nvSpPr>
        <cdr:cNvPr id="4" name="Ok: Yukarı 3">
          <a:extLst xmlns:a="http://schemas.openxmlformats.org/drawingml/2006/main">
            <a:ext uri="{FF2B5EF4-FFF2-40B4-BE49-F238E27FC236}">
              <a16:creationId xmlns:a16="http://schemas.microsoft.com/office/drawing/2014/main" id="{048B3086-83BC-09C5-A274-3D372A52805C}"/>
            </a:ext>
          </a:extLst>
        </cdr:cNvPr>
        <cdr:cNvSpPr/>
      </cdr:nvSpPr>
      <cdr:spPr>
        <a:xfrm xmlns:a="http://schemas.openxmlformats.org/drawingml/2006/main">
          <a:off x="4745195" y="2630111"/>
          <a:ext cx="652428" cy="798889"/>
        </a:xfrm>
        <a:prstGeom xmlns:a="http://schemas.openxmlformats.org/drawingml/2006/main" prst="upArrow">
          <a:avLst/>
        </a:prstGeom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tr-TR" sz="1600" b="1" dirty="0">
              <a:latin typeface="Calibri" panose="020F0502020204030204" pitchFamily="34" charset="0"/>
              <a:cs typeface="Calibri" panose="020F0502020204030204" pitchFamily="34" charset="0"/>
            </a:rPr>
            <a:t>%</a:t>
          </a:r>
        </a:p>
        <a:p xmlns:a="http://schemas.openxmlformats.org/drawingml/2006/main">
          <a:r>
            <a:rPr lang="tr-TR" sz="1600" b="1" dirty="0">
              <a:latin typeface="Calibri" panose="020F0502020204030204" pitchFamily="34" charset="0"/>
              <a:cs typeface="Calibri" panose="020F0502020204030204" pitchFamily="34" charset="0"/>
            </a:rPr>
            <a:t>4</a:t>
          </a:r>
        </a:p>
      </cdr:txBody>
    </cdr:sp>
  </cdr:relSizeAnchor>
  <cdr:relSizeAnchor xmlns:cdr="http://schemas.openxmlformats.org/drawingml/2006/chartDrawing">
    <cdr:from>
      <cdr:x>0.47856</cdr:x>
      <cdr:y>0.19531</cdr:y>
    </cdr:from>
    <cdr:to>
      <cdr:x>0.53778</cdr:x>
      <cdr:y>0.25091</cdr:y>
    </cdr:to>
    <cdr:sp macro="" textlink="">
      <cdr:nvSpPr>
        <cdr:cNvPr id="5" name="Metin kutusu 4">
          <a:extLst xmlns:a="http://schemas.openxmlformats.org/drawingml/2006/main">
            <a:ext uri="{FF2B5EF4-FFF2-40B4-BE49-F238E27FC236}">
              <a16:creationId xmlns:a16="http://schemas.microsoft.com/office/drawing/2014/main" id="{B8D0D155-E6D3-3BE6-CD7A-ACE715F35668}"/>
            </a:ext>
          </a:extLst>
        </cdr:cNvPr>
        <cdr:cNvSpPr txBox="1"/>
      </cdr:nvSpPr>
      <cdr:spPr>
        <a:xfrm xmlns:a="http://schemas.openxmlformats.org/drawingml/2006/main">
          <a:off x="4822257" y="1251004"/>
          <a:ext cx="596766" cy="3561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100" dirty="0"/>
        </a:p>
      </cdr:txBody>
    </cdr:sp>
  </cdr:relSizeAnchor>
  <cdr:relSizeAnchor xmlns:cdr="http://schemas.openxmlformats.org/drawingml/2006/chartDrawing">
    <cdr:from>
      <cdr:x>0.56612</cdr:x>
      <cdr:y>0.3285</cdr:y>
    </cdr:from>
    <cdr:to>
      <cdr:x>0.62621</cdr:x>
      <cdr:y>0.44345</cdr:y>
    </cdr:to>
    <cdr:sp macro="" textlink="">
      <cdr:nvSpPr>
        <cdr:cNvPr id="7" name="Ok: Yukarı 6">
          <a:extLst xmlns:a="http://schemas.openxmlformats.org/drawingml/2006/main">
            <a:ext uri="{FF2B5EF4-FFF2-40B4-BE49-F238E27FC236}">
              <a16:creationId xmlns:a16="http://schemas.microsoft.com/office/drawing/2014/main" id="{F08600CB-0357-BD0C-4E97-D731C60263EF}"/>
            </a:ext>
          </a:extLst>
        </cdr:cNvPr>
        <cdr:cNvSpPr/>
      </cdr:nvSpPr>
      <cdr:spPr>
        <a:xfrm xmlns:a="http://schemas.openxmlformats.org/drawingml/2006/main">
          <a:off x="6902172" y="2252834"/>
          <a:ext cx="732624" cy="788327"/>
        </a:xfrm>
        <a:prstGeom xmlns:a="http://schemas.openxmlformats.org/drawingml/2006/main" prst="upArrow">
          <a:avLst/>
        </a:prstGeom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tr-TR" sz="1600" b="1" dirty="0">
              <a:latin typeface="Calibri" panose="020F0502020204030204" pitchFamily="34" charset="0"/>
              <a:cs typeface="Calibri" panose="020F0502020204030204" pitchFamily="34" charset="0"/>
            </a:rPr>
            <a:t>%</a:t>
          </a:r>
        </a:p>
        <a:p xmlns:a="http://schemas.openxmlformats.org/drawingml/2006/main">
          <a:r>
            <a:rPr lang="tr-TR" sz="1600" b="1" dirty="0">
              <a:latin typeface="Calibri" panose="020F0502020204030204" pitchFamily="34" charset="0"/>
              <a:cs typeface="Calibri" panose="020F0502020204030204" pitchFamily="34" charset="0"/>
            </a:rPr>
            <a:t>7</a:t>
          </a:r>
        </a:p>
      </cdr:txBody>
    </cdr:sp>
  </cdr:relSizeAnchor>
  <cdr:relSizeAnchor xmlns:cdr="http://schemas.openxmlformats.org/drawingml/2006/chartDrawing">
    <cdr:from>
      <cdr:x>0.73802</cdr:x>
      <cdr:y>0.51863</cdr:y>
    </cdr:from>
    <cdr:to>
      <cdr:x>0.80461</cdr:x>
      <cdr:y>0.64153</cdr:y>
    </cdr:to>
    <cdr:sp macro="" textlink="">
      <cdr:nvSpPr>
        <cdr:cNvPr id="8" name="Ok: Yukarı 7">
          <a:extLst xmlns:a="http://schemas.openxmlformats.org/drawingml/2006/main">
            <a:ext uri="{FF2B5EF4-FFF2-40B4-BE49-F238E27FC236}">
              <a16:creationId xmlns:a16="http://schemas.microsoft.com/office/drawing/2014/main" id="{598C812C-8A00-64B1-8D39-4E73C72037BF}"/>
            </a:ext>
          </a:extLst>
        </cdr:cNvPr>
        <cdr:cNvSpPr/>
      </cdr:nvSpPr>
      <cdr:spPr>
        <a:xfrm xmlns:a="http://schemas.openxmlformats.org/drawingml/2006/main">
          <a:off x="8997997" y="3556762"/>
          <a:ext cx="811828" cy="842849"/>
        </a:xfrm>
        <a:prstGeom xmlns:a="http://schemas.openxmlformats.org/drawingml/2006/main" prst="upArrow">
          <a:avLst/>
        </a:prstGeom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tr-TR" sz="1600" b="1" dirty="0">
              <a:latin typeface="Calibri" panose="020F0502020204030204" pitchFamily="34" charset="0"/>
              <a:cs typeface="Calibri" panose="020F0502020204030204" pitchFamily="34" charset="0"/>
            </a:rPr>
            <a:t>%</a:t>
          </a:r>
        </a:p>
        <a:p xmlns:a="http://schemas.openxmlformats.org/drawingml/2006/main">
          <a:r>
            <a:rPr lang="tr-TR" sz="1600" b="1" dirty="0">
              <a:latin typeface="Calibri" panose="020F0502020204030204" pitchFamily="34" charset="0"/>
              <a:cs typeface="Calibri" panose="020F0502020204030204" pitchFamily="34" charset="0"/>
            </a:rPr>
            <a:t>57</a:t>
          </a:r>
        </a:p>
      </cdr:txBody>
    </cdr:sp>
  </cdr:relSizeAnchor>
  <cdr:relSizeAnchor xmlns:cdr="http://schemas.openxmlformats.org/drawingml/2006/chartDrawing">
    <cdr:from>
      <cdr:x>0.01647</cdr:x>
      <cdr:y>0.9444</cdr:y>
    </cdr:from>
    <cdr:to>
      <cdr:x>0.29782</cdr:x>
      <cdr:y>0.98917</cdr:y>
    </cdr:to>
    <cdr:sp macro="" textlink="">
      <cdr:nvSpPr>
        <cdr:cNvPr id="9" name="Metin kutusu 8">
          <a:extLst xmlns:a="http://schemas.openxmlformats.org/drawingml/2006/main">
            <a:ext uri="{FF2B5EF4-FFF2-40B4-BE49-F238E27FC236}">
              <a16:creationId xmlns:a16="http://schemas.microsoft.com/office/drawing/2014/main" id="{48CDD63B-8B44-215C-F83E-949CF862068F}"/>
            </a:ext>
          </a:extLst>
        </cdr:cNvPr>
        <cdr:cNvSpPr txBox="1"/>
      </cdr:nvSpPr>
      <cdr:spPr>
        <a:xfrm xmlns:a="http://schemas.openxmlformats.org/drawingml/2006/main">
          <a:off x="200801" y="6476695"/>
          <a:ext cx="3430165" cy="3070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r-TR" sz="1100" dirty="0">
              <a:latin typeface="Calibri" panose="020F0502020204030204" pitchFamily="34" charset="0"/>
              <a:cs typeface="Calibri" panose="020F0502020204030204" pitchFamily="34" charset="0"/>
            </a:rPr>
            <a:t>Kaynak: TRADEMAP (CIF Fiyatlarıdır)</a:t>
          </a:r>
        </a:p>
      </cdr:txBody>
    </cdr:sp>
  </cdr:relSizeAnchor>
  <cdr:relSizeAnchor xmlns:cdr="http://schemas.openxmlformats.org/drawingml/2006/chartDrawing">
    <cdr:from>
      <cdr:x>0.00642</cdr:x>
      <cdr:y>0.00578</cdr:y>
    </cdr:from>
    <cdr:to>
      <cdr:x>0.17637</cdr:x>
      <cdr:y>0.12719</cdr:y>
    </cdr:to>
    <cdr:pic>
      <cdr:nvPicPr>
        <cdr:cNvPr id="10" name="Resim 9">
          <a:extLst xmlns:a="http://schemas.openxmlformats.org/drawingml/2006/main">
            <a:ext uri="{FF2B5EF4-FFF2-40B4-BE49-F238E27FC236}">
              <a16:creationId xmlns:a16="http://schemas.microsoft.com/office/drawing/2014/main" id="{A2933184-D9B6-2AFE-7DCD-6BECDB2A3E63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76717" y="38502"/>
          <a:ext cx="2031673" cy="80928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0.75425</cdr:x>
      <cdr:y>0</cdr:y>
    </cdr:from>
    <cdr:to>
      <cdr:x>0.99349</cdr:x>
      <cdr:y>0.1358</cdr:y>
    </cdr:to>
    <cdr:pic>
      <cdr:nvPicPr>
        <cdr:cNvPr id="11" name="Resim 10">
          <a:extLst xmlns:a="http://schemas.openxmlformats.org/drawingml/2006/main">
            <a:ext uri="{FF2B5EF4-FFF2-40B4-BE49-F238E27FC236}">
              <a16:creationId xmlns:a16="http://schemas.microsoft.com/office/drawing/2014/main" id="{DEE4A29C-5247-22AE-C3E6-C0FADA559A3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9195864" y="0"/>
          <a:ext cx="2916813" cy="93131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0.7915</cdr:x>
      <cdr:y>0.15761</cdr:y>
    </cdr:from>
    <cdr:to>
      <cdr:x>0.98155</cdr:x>
      <cdr:y>0.3767</cdr:y>
    </cdr:to>
    <cdr:sp macro="" textlink="">
      <cdr:nvSpPr>
        <cdr:cNvPr id="2" name="Metin kutusu 1">
          <a:extLst xmlns:a="http://schemas.openxmlformats.org/drawingml/2006/main">
            <a:ext uri="{FF2B5EF4-FFF2-40B4-BE49-F238E27FC236}">
              <a16:creationId xmlns:a16="http://schemas.microsoft.com/office/drawing/2014/main" id="{ED9CBDCB-C0C8-484B-7D67-FDD5A5566E00}"/>
            </a:ext>
          </a:extLst>
        </cdr:cNvPr>
        <cdr:cNvSpPr txBox="1"/>
      </cdr:nvSpPr>
      <cdr:spPr>
        <a:xfrm xmlns:a="http://schemas.openxmlformats.org/drawingml/2006/main">
          <a:off x="9650027" y="1080893"/>
          <a:ext cx="2317071" cy="15025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just"/>
          <a:r>
            <a:rPr lang="tr-TR" sz="1800" dirty="0">
              <a:cs typeface="Calibri" panose="020F0502020204030204" pitchFamily="34" charset="0"/>
            </a:rPr>
            <a:t>İhracatçı Birlikleri kayıt rakamlarına göre Türkiye’nin Almanya’ya 2021 yılı SKM ihracatı birim fiyatı 6,2 $’</a:t>
          </a:r>
          <a:r>
            <a:rPr lang="tr-TR" sz="1800" dirty="0" err="1">
              <a:cs typeface="Calibri" panose="020F0502020204030204" pitchFamily="34" charset="0"/>
            </a:rPr>
            <a:t>dır</a:t>
          </a:r>
          <a:r>
            <a:rPr lang="tr-TR" sz="1400" dirty="0"/>
            <a:t>.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0.57034</cdr:x>
      <cdr:y>0.40483</cdr:y>
    </cdr:from>
    <cdr:to>
      <cdr:x>0.63679</cdr:x>
      <cdr:y>0.5</cdr:y>
    </cdr:to>
    <cdr:sp macro="" textlink="">
      <cdr:nvSpPr>
        <cdr:cNvPr id="2" name="Ok: Yukarı 1">
          <a:extLst xmlns:a="http://schemas.openxmlformats.org/drawingml/2006/main">
            <a:ext uri="{FF2B5EF4-FFF2-40B4-BE49-F238E27FC236}">
              <a16:creationId xmlns:a16="http://schemas.microsoft.com/office/drawing/2014/main" id="{F1E8095A-C01F-D27F-6EEC-4464666445A2}"/>
            </a:ext>
          </a:extLst>
        </cdr:cNvPr>
        <cdr:cNvSpPr/>
      </cdr:nvSpPr>
      <cdr:spPr>
        <a:xfrm xmlns:a="http://schemas.openxmlformats.org/drawingml/2006/main">
          <a:off x="6328895" y="2626752"/>
          <a:ext cx="737371" cy="617514"/>
        </a:xfrm>
        <a:prstGeom xmlns:a="http://schemas.openxmlformats.org/drawingml/2006/main" prst="upArrow">
          <a:avLst/>
        </a:prstGeom>
        <a:solidFill xmlns:a="http://schemas.openxmlformats.org/drawingml/2006/main">
          <a:schemeClr val="accent6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tr-TR" sz="1200" b="1" dirty="0">
              <a:latin typeface="Calibri" panose="020F0502020204030204" pitchFamily="34" charset="0"/>
              <a:cs typeface="Calibri" panose="020F0502020204030204" pitchFamily="34" charset="0"/>
            </a:rPr>
            <a:t>%</a:t>
          </a:r>
        </a:p>
        <a:p xmlns:a="http://schemas.openxmlformats.org/drawingml/2006/main">
          <a:r>
            <a:rPr lang="tr-TR" sz="1200" b="1" dirty="0">
              <a:latin typeface="Calibri" panose="020F0502020204030204" pitchFamily="34" charset="0"/>
              <a:cs typeface="Calibri" panose="020F0502020204030204" pitchFamily="34" charset="0"/>
            </a:rPr>
            <a:t>14</a:t>
          </a:r>
        </a:p>
      </cdr:txBody>
    </cdr:sp>
  </cdr:relSizeAnchor>
  <cdr:relSizeAnchor xmlns:cdr="http://schemas.openxmlformats.org/drawingml/2006/chartDrawing">
    <cdr:from>
      <cdr:x>0.74755</cdr:x>
      <cdr:y>0.47342</cdr:y>
    </cdr:from>
    <cdr:to>
      <cdr:x>0.81071</cdr:x>
      <cdr:y>0.57251</cdr:y>
    </cdr:to>
    <cdr:sp macro="" textlink="">
      <cdr:nvSpPr>
        <cdr:cNvPr id="3" name="Ok: Yukarı 2">
          <a:extLst xmlns:a="http://schemas.openxmlformats.org/drawingml/2006/main">
            <a:ext uri="{FF2B5EF4-FFF2-40B4-BE49-F238E27FC236}">
              <a16:creationId xmlns:a16="http://schemas.microsoft.com/office/drawing/2014/main" id="{60FE34E2-9599-F2F0-625C-F2BC47519A3C}"/>
            </a:ext>
          </a:extLst>
        </cdr:cNvPr>
        <cdr:cNvSpPr/>
      </cdr:nvSpPr>
      <cdr:spPr>
        <a:xfrm xmlns:a="http://schemas.openxmlformats.org/drawingml/2006/main">
          <a:off x="8295303" y="3071777"/>
          <a:ext cx="700863" cy="642949"/>
        </a:xfrm>
        <a:prstGeom xmlns:a="http://schemas.openxmlformats.org/drawingml/2006/main" prst="upArrow">
          <a:avLst/>
        </a:prstGeom>
        <a:solidFill xmlns:a="http://schemas.openxmlformats.org/drawingml/2006/main">
          <a:schemeClr val="accent6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tr-TR" sz="1200" b="1" dirty="0">
              <a:latin typeface="Calibri" panose="020F0502020204030204" pitchFamily="34" charset="0"/>
              <a:cs typeface="Calibri" panose="020F0502020204030204" pitchFamily="34" charset="0"/>
            </a:rPr>
            <a:t>%</a:t>
          </a:r>
        </a:p>
        <a:p xmlns:a="http://schemas.openxmlformats.org/drawingml/2006/main">
          <a:r>
            <a:rPr lang="tr-TR" sz="1200" b="1" dirty="0">
              <a:latin typeface="Calibri" panose="020F0502020204030204" pitchFamily="34" charset="0"/>
              <a:cs typeface="Calibri" panose="020F0502020204030204" pitchFamily="34" charset="0"/>
            </a:rPr>
            <a:t>23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0.24442</cdr:x>
      <cdr:y>0.40122</cdr:y>
    </cdr:from>
    <cdr:to>
      <cdr:x>0.3197</cdr:x>
      <cdr:y>0.52335</cdr:y>
    </cdr:to>
    <cdr:sp macro="" textlink="">
      <cdr:nvSpPr>
        <cdr:cNvPr id="2" name="Ok: Yukarı 1">
          <a:extLst xmlns:a="http://schemas.openxmlformats.org/drawingml/2006/main">
            <a:ext uri="{FF2B5EF4-FFF2-40B4-BE49-F238E27FC236}">
              <a16:creationId xmlns:a16="http://schemas.microsoft.com/office/drawing/2014/main" id="{2F8341B7-BA6C-C678-6A59-93647F31C302}"/>
            </a:ext>
          </a:extLst>
        </cdr:cNvPr>
        <cdr:cNvSpPr/>
      </cdr:nvSpPr>
      <cdr:spPr>
        <a:xfrm xmlns:a="http://schemas.openxmlformats.org/drawingml/2006/main">
          <a:off x="2334827" y="2479089"/>
          <a:ext cx="719091" cy="754602"/>
        </a:xfrm>
        <a:prstGeom xmlns:a="http://schemas.openxmlformats.org/drawingml/2006/main" prst="upArrow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tr-TR" sz="1200" b="1" dirty="0">
              <a:latin typeface="Calibri" panose="020F0502020204030204" pitchFamily="34" charset="0"/>
              <a:cs typeface="Calibri" panose="020F0502020204030204" pitchFamily="34" charset="0"/>
            </a:rPr>
            <a:t>%</a:t>
          </a:r>
        </a:p>
        <a:p xmlns:a="http://schemas.openxmlformats.org/drawingml/2006/main">
          <a:r>
            <a:rPr lang="tr-TR" sz="1200" b="1" dirty="0">
              <a:latin typeface="Calibri" panose="020F0502020204030204" pitchFamily="34" charset="0"/>
              <a:cs typeface="Calibri" panose="020F0502020204030204" pitchFamily="34" charset="0"/>
            </a:rPr>
            <a:t>12</a:t>
          </a:r>
        </a:p>
      </cdr:txBody>
    </cdr:sp>
  </cdr:relSizeAnchor>
  <cdr:relSizeAnchor xmlns:cdr="http://schemas.openxmlformats.org/drawingml/2006/chartDrawing">
    <cdr:from>
      <cdr:x>0.47444</cdr:x>
      <cdr:y>0.5</cdr:y>
    </cdr:from>
    <cdr:to>
      <cdr:x>0.54972</cdr:x>
      <cdr:y>0.61638</cdr:y>
    </cdr:to>
    <cdr:sp macro="" textlink="">
      <cdr:nvSpPr>
        <cdr:cNvPr id="3" name="Ok: Yukarı 2">
          <a:extLst xmlns:a="http://schemas.openxmlformats.org/drawingml/2006/main">
            <a:ext uri="{FF2B5EF4-FFF2-40B4-BE49-F238E27FC236}">
              <a16:creationId xmlns:a16="http://schemas.microsoft.com/office/drawing/2014/main" id="{9623F091-463C-7BD0-A6C4-431D4A1C1429}"/>
            </a:ext>
          </a:extLst>
        </cdr:cNvPr>
        <cdr:cNvSpPr/>
      </cdr:nvSpPr>
      <cdr:spPr>
        <a:xfrm xmlns:a="http://schemas.openxmlformats.org/drawingml/2006/main">
          <a:off x="4532050" y="3089429"/>
          <a:ext cx="719091" cy="719091"/>
        </a:xfrm>
        <a:prstGeom xmlns:a="http://schemas.openxmlformats.org/drawingml/2006/main" prst="upArrow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tr-TR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%</a:t>
          </a:r>
        </a:p>
        <a:p xmlns:a="http://schemas.openxmlformats.org/drawingml/2006/main">
          <a:r>
            <a:rPr lang="tr-TR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4</a:t>
          </a:r>
        </a:p>
      </cdr:txBody>
    </cdr:sp>
  </cdr:relSizeAnchor>
  <cdr:relSizeAnchor xmlns:cdr="http://schemas.openxmlformats.org/drawingml/2006/chartDrawing">
    <cdr:from>
      <cdr:x>0.68587</cdr:x>
      <cdr:y>0.46372</cdr:y>
    </cdr:from>
    <cdr:to>
      <cdr:x>0.76115</cdr:x>
      <cdr:y>0.58297</cdr:y>
    </cdr:to>
    <cdr:sp macro="" textlink="">
      <cdr:nvSpPr>
        <cdr:cNvPr id="4" name="Ok: Yukarı 3">
          <a:extLst xmlns:a="http://schemas.openxmlformats.org/drawingml/2006/main">
            <a:ext uri="{FF2B5EF4-FFF2-40B4-BE49-F238E27FC236}">
              <a16:creationId xmlns:a16="http://schemas.microsoft.com/office/drawing/2014/main" id="{C63F445F-115D-DA91-DBB2-44BB12420EF4}"/>
            </a:ext>
          </a:extLst>
        </cdr:cNvPr>
        <cdr:cNvSpPr/>
      </cdr:nvSpPr>
      <cdr:spPr>
        <a:xfrm xmlns:a="http://schemas.openxmlformats.org/drawingml/2006/main">
          <a:off x="6551721" y="2865267"/>
          <a:ext cx="719091" cy="736847"/>
        </a:xfrm>
        <a:prstGeom xmlns:a="http://schemas.openxmlformats.org/drawingml/2006/main" prst="upArrow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tr-TR" sz="1200" dirty="0">
              <a:latin typeface="Calibri" panose="020F0502020204030204" pitchFamily="34" charset="0"/>
              <a:cs typeface="Calibri" panose="020F0502020204030204" pitchFamily="34" charset="0"/>
            </a:rPr>
            <a:t>%</a:t>
          </a:r>
        </a:p>
        <a:p xmlns:a="http://schemas.openxmlformats.org/drawingml/2006/main">
          <a:r>
            <a:rPr lang="tr-TR" sz="1200" dirty="0">
              <a:latin typeface="Calibri" panose="020F0502020204030204" pitchFamily="34" charset="0"/>
              <a:cs typeface="Calibri" panose="020F0502020204030204" pitchFamily="34" charset="0"/>
            </a:rPr>
            <a:t>34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0.31873</cdr:x>
      <cdr:y>0.43039</cdr:y>
    </cdr:from>
    <cdr:to>
      <cdr:x>0.42533</cdr:x>
      <cdr:y>0.49301</cdr:y>
    </cdr:to>
    <cdr:sp macro="" textlink="">
      <cdr:nvSpPr>
        <cdr:cNvPr id="2" name="Metin kutusu 1">
          <a:extLst xmlns:a="http://schemas.openxmlformats.org/drawingml/2006/main">
            <a:ext uri="{FF2B5EF4-FFF2-40B4-BE49-F238E27FC236}">
              <a16:creationId xmlns:a16="http://schemas.microsoft.com/office/drawing/2014/main" id="{D3710640-F481-EAD6-E7CD-2C41ECE6549A}"/>
            </a:ext>
          </a:extLst>
        </cdr:cNvPr>
        <cdr:cNvSpPr txBox="1"/>
      </cdr:nvSpPr>
      <cdr:spPr>
        <a:xfrm xmlns:a="http://schemas.openxmlformats.org/drawingml/2006/main">
          <a:off x="3519643" y="2615430"/>
          <a:ext cx="1177160" cy="3805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r-TR" sz="1400" dirty="0">
              <a:solidFill>
                <a:srgbClr val="FF3300"/>
              </a:solidFill>
              <a:latin typeface="Arial Black" panose="020B0A04020102020204" pitchFamily="34" charset="0"/>
            </a:rPr>
            <a:t>%3</a:t>
          </a:r>
        </a:p>
      </cdr:txBody>
    </cdr:sp>
  </cdr:relSizeAnchor>
  <cdr:relSizeAnchor xmlns:cdr="http://schemas.openxmlformats.org/drawingml/2006/chartDrawing">
    <cdr:from>
      <cdr:x>0.48368</cdr:x>
      <cdr:y>0.31939</cdr:y>
    </cdr:from>
    <cdr:to>
      <cdr:x>0.57892</cdr:x>
      <cdr:y>0.38277</cdr:y>
    </cdr:to>
    <cdr:sp macro="" textlink="">
      <cdr:nvSpPr>
        <cdr:cNvPr id="3" name="Ok: Aşağı Bükülü 2">
          <a:extLst xmlns:a="http://schemas.openxmlformats.org/drawingml/2006/main">
            <a:ext uri="{FF2B5EF4-FFF2-40B4-BE49-F238E27FC236}">
              <a16:creationId xmlns:a16="http://schemas.microsoft.com/office/drawing/2014/main" id="{6F1C0A65-B6AD-A660-39F4-B777A4F735B1}"/>
            </a:ext>
          </a:extLst>
        </cdr:cNvPr>
        <cdr:cNvSpPr/>
      </cdr:nvSpPr>
      <cdr:spPr>
        <a:xfrm xmlns:a="http://schemas.openxmlformats.org/drawingml/2006/main" rot="20772917">
          <a:off x="5341152" y="1940887"/>
          <a:ext cx="1051772" cy="385157"/>
        </a:xfrm>
        <a:prstGeom xmlns:a="http://schemas.openxmlformats.org/drawingml/2006/main" prst="curvedDownArrow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0.5</cdr:x>
      <cdr:y>0.2686</cdr:y>
    </cdr:from>
    <cdr:to>
      <cdr:x>0.5853</cdr:x>
      <cdr:y>0.31357</cdr:y>
    </cdr:to>
    <cdr:sp macro="" textlink="">
      <cdr:nvSpPr>
        <cdr:cNvPr id="4" name="Metin kutusu 3">
          <a:extLst xmlns:a="http://schemas.openxmlformats.org/drawingml/2006/main">
            <a:ext uri="{FF2B5EF4-FFF2-40B4-BE49-F238E27FC236}">
              <a16:creationId xmlns:a16="http://schemas.microsoft.com/office/drawing/2014/main" id="{C9B3B1BD-AE35-CA38-6770-4CED5EB35C97}"/>
            </a:ext>
          </a:extLst>
        </cdr:cNvPr>
        <cdr:cNvSpPr txBox="1"/>
      </cdr:nvSpPr>
      <cdr:spPr>
        <a:xfrm xmlns:a="http://schemas.openxmlformats.org/drawingml/2006/main">
          <a:off x="5521392" y="1632286"/>
          <a:ext cx="941949" cy="2732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r-TR" sz="1400" dirty="0">
              <a:solidFill>
                <a:srgbClr val="FF3300"/>
              </a:solidFill>
              <a:latin typeface="Arial Black" panose="020B0A04020102020204" pitchFamily="34" charset="0"/>
            </a:rPr>
            <a:t>%13</a:t>
          </a:r>
        </a:p>
      </cdr:txBody>
    </cdr:sp>
  </cdr:relSizeAnchor>
  <cdr:relSizeAnchor xmlns:cdr="http://schemas.openxmlformats.org/drawingml/2006/chartDrawing">
    <cdr:from>
      <cdr:x>0.69062</cdr:x>
      <cdr:y>0.09887</cdr:y>
    </cdr:from>
    <cdr:to>
      <cdr:x>0.76205</cdr:x>
      <cdr:y>0.15085</cdr:y>
    </cdr:to>
    <cdr:sp macro="" textlink="">
      <cdr:nvSpPr>
        <cdr:cNvPr id="5" name="Metin kutusu 4">
          <a:extLst xmlns:a="http://schemas.openxmlformats.org/drawingml/2006/main">
            <a:ext uri="{FF2B5EF4-FFF2-40B4-BE49-F238E27FC236}">
              <a16:creationId xmlns:a16="http://schemas.microsoft.com/office/drawing/2014/main" id="{82790B1C-010F-C86C-3BDB-C4B845D6CC75}"/>
            </a:ext>
          </a:extLst>
        </cdr:cNvPr>
        <cdr:cNvSpPr txBox="1"/>
      </cdr:nvSpPr>
      <cdr:spPr>
        <a:xfrm xmlns:a="http://schemas.openxmlformats.org/drawingml/2006/main">
          <a:off x="7626420" y="610360"/>
          <a:ext cx="788771" cy="3209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r-TR" sz="1400" dirty="0">
              <a:solidFill>
                <a:srgbClr val="FF3300"/>
              </a:solidFill>
              <a:latin typeface="Arial Black" panose="020B0A04020102020204" pitchFamily="34" charset="0"/>
            </a:rPr>
            <a:t>%11</a:t>
          </a:r>
        </a:p>
      </cdr:txBody>
    </cdr:sp>
  </cdr:relSizeAnchor>
  <cdr:relSizeAnchor xmlns:cdr="http://schemas.openxmlformats.org/drawingml/2006/chartDrawing">
    <cdr:from>
      <cdr:x>0.02868</cdr:x>
      <cdr:y>0.92192</cdr:y>
    </cdr:from>
    <cdr:to>
      <cdr:x>0.1527</cdr:x>
      <cdr:y>0.97126</cdr:y>
    </cdr:to>
    <cdr:sp macro="" textlink="">
      <cdr:nvSpPr>
        <cdr:cNvPr id="6" name="Metin kutusu 5">
          <a:extLst xmlns:a="http://schemas.openxmlformats.org/drawingml/2006/main">
            <a:ext uri="{FF2B5EF4-FFF2-40B4-BE49-F238E27FC236}">
              <a16:creationId xmlns:a16="http://schemas.microsoft.com/office/drawing/2014/main" id="{F58F4DD8-30D4-F6AB-CEE6-EE3878C13F2D}"/>
            </a:ext>
          </a:extLst>
        </cdr:cNvPr>
        <cdr:cNvSpPr txBox="1"/>
      </cdr:nvSpPr>
      <cdr:spPr>
        <a:xfrm xmlns:a="http://schemas.openxmlformats.org/drawingml/2006/main">
          <a:off x="323850" y="6229350"/>
          <a:ext cx="1400175" cy="3333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100" dirty="0"/>
        </a:p>
      </cdr:txBody>
    </cdr:sp>
  </cdr:relSizeAnchor>
  <cdr:relSizeAnchor xmlns:cdr="http://schemas.openxmlformats.org/drawingml/2006/chartDrawing">
    <cdr:from>
      <cdr:x>0.00952</cdr:x>
      <cdr:y>0.93047</cdr:y>
    </cdr:from>
    <cdr:to>
      <cdr:x>0.37653</cdr:x>
      <cdr:y>0.97605</cdr:y>
    </cdr:to>
    <cdr:sp macro="" textlink="">
      <cdr:nvSpPr>
        <cdr:cNvPr id="7" name="Metin kutusu 12">
          <a:extLst xmlns:a="http://schemas.openxmlformats.org/drawingml/2006/main">
            <a:ext uri="{FF2B5EF4-FFF2-40B4-BE49-F238E27FC236}">
              <a16:creationId xmlns:a16="http://schemas.microsoft.com/office/drawing/2014/main" id="{228EC7E2-C853-4769-6A88-BB3759E98BB1}"/>
            </a:ext>
          </a:extLst>
        </cdr:cNvPr>
        <cdr:cNvSpPr txBox="1"/>
      </cdr:nvSpPr>
      <cdr:spPr>
        <a:xfrm xmlns:a="http://schemas.openxmlformats.org/drawingml/2006/main">
          <a:off x="105119" y="5654393"/>
          <a:ext cx="4052865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tr-TR" sz="1200" dirty="0">
              <a:latin typeface="Calibri" panose="020F0502020204030204" pitchFamily="34" charset="0"/>
              <a:cs typeface="Calibri" panose="020F0502020204030204" pitchFamily="34" charset="0"/>
            </a:rPr>
            <a:t>Kaynak: TRADEMAP (CIF Fiyatlarıdır)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0.20151</cdr:x>
      <cdr:y>0.48747</cdr:y>
    </cdr:from>
    <cdr:to>
      <cdr:x>0.28942</cdr:x>
      <cdr:y>0.54726</cdr:y>
    </cdr:to>
    <cdr:sp macro="" textlink="">
      <cdr:nvSpPr>
        <cdr:cNvPr id="3" name="Ok: Aşağı Bükülü 2">
          <a:extLst xmlns:a="http://schemas.openxmlformats.org/drawingml/2006/main">
            <a:ext uri="{FF2B5EF4-FFF2-40B4-BE49-F238E27FC236}">
              <a16:creationId xmlns:a16="http://schemas.microsoft.com/office/drawing/2014/main" id="{A80F9811-9013-B261-F9A2-CFACE428AD9B}"/>
            </a:ext>
          </a:extLst>
        </cdr:cNvPr>
        <cdr:cNvSpPr/>
      </cdr:nvSpPr>
      <cdr:spPr>
        <a:xfrm xmlns:a="http://schemas.openxmlformats.org/drawingml/2006/main" rot="21181379">
          <a:off x="2256940" y="2507697"/>
          <a:ext cx="984556" cy="307580"/>
        </a:xfrm>
        <a:prstGeom xmlns:a="http://schemas.openxmlformats.org/drawingml/2006/main" prst="curvedDownArrow">
          <a:avLst/>
        </a:prstGeom>
      </cdr:spPr>
      <cdr:style>
        <a:lnRef xmlns:a="http://schemas.openxmlformats.org/drawingml/2006/main" idx="2">
          <a:schemeClr val="accent6">
            <a:shade val="50000"/>
          </a:schemeClr>
        </a:lnRef>
        <a:fillRef xmlns:a="http://schemas.openxmlformats.org/drawingml/2006/main" idx="1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0.34627</cdr:x>
      <cdr:y>0.37639</cdr:y>
    </cdr:from>
    <cdr:to>
      <cdr:x>0.44216</cdr:x>
      <cdr:y>0.4356</cdr:y>
    </cdr:to>
    <cdr:sp macro="" textlink="">
      <cdr:nvSpPr>
        <cdr:cNvPr id="4" name="Ok: Aşağı Bükülü 3">
          <a:extLst xmlns:a="http://schemas.openxmlformats.org/drawingml/2006/main">
            <a:ext uri="{FF2B5EF4-FFF2-40B4-BE49-F238E27FC236}">
              <a16:creationId xmlns:a16="http://schemas.microsoft.com/office/drawing/2014/main" id="{4686C98D-F8A0-1DFD-087D-B20823412D85}"/>
            </a:ext>
          </a:extLst>
        </cdr:cNvPr>
        <cdr:cNvSpPr/>
      </cdr:nvSpPr>
      <cdr:spPr>
        <a:xfrm xmlns:a="http://schemas.openxmlformats.org/drawingml/2006/main" rot="21008179">
          <a:off x="3878226" y="1936255"/>
          <a:ext cx="1073963" cy="304596"/>
        </a:xfrm>
        <a:prstGeom xmlns:a="http://schemas.openxmlformats.org/drawingml/2006/main" prst="curvedDownArrow">
          <a:avLst/>
        </a:prstGeom>
      </cdr:spPr>
      <cdr:style>
        <a:lnRef xmlns:a="http://schemas.openxmlformats.org/drawingml/2006/main" idx="2">
          <a:schemeClr val="accent6">
            <a:shade val="50000"/>
          </a:schemeClr>
        </a:lnRef>
        <a:fillRef xmlns:a="http://schemas.openxmlformats.org/drawingml/2006/main" idx="1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0.50804</cdr:x>
      <cdr:y>0.11715</cdr:y>
    </cdr:from>
    <cdr:to>
      <cdr:x>0.59209</cdr:x>
      <cdr:y>0.17404</cdr:y>
    </cdr:to>
    <cdr:sp macro="" textlink="">
      <cdr:nvSpPr>
        <cdr:cNvPr id="5" name="Ok: Aşağı Bükülü 4">
          <a:extLst xmlns:a="http://schemas.openxmlformats.org/drawingml/2006/main">
            <a:ext uri="{FF2B5EF4-FFF2-40B4-BE49-F238E27FC236}">
              <a16:creationId xmlns:a16="http://schemas.microsoft.com/office/drawing/2014/main" id="{E0F1FA92-031B-BCD2-748C-FDB5DE96A58B}"/>
            </a:ext>
          </a:extLst>
        </cdr:cNvPr>
        <cdr:cNvSpPr/>
      </cdr:nvSpPr>
      <cdr:spPr>
        <a:xfrm xmlns:a="http://schemas.openxmlformats.org/drawingml/2006/main" rot="20764294">
          <a:off x="5690010" y="602640"/>
          <a:ext cx="941350" cy="292660"/>
        </a:xfrm>
        <a:prstGeom xmlns:a="http://schemas.openxmlformats.org/drawingml/2006/main" prst="curvedDownArrow">
          <a:avLst/>
        </a:prstGeom>
      </cdr:spPr>
      <cdr:style>
        <a:lnRef xmlns:a="http://schemas.openxmlformats.org/drawingml/2006/main" idx="2">
          <a:schemeClr val="accent6">
            <a:shade val="50000"/>
          </a:schemeClr>
        </a:lnRef>
        <a:fillRef xmlns:a="http://schemas.openxmlformats.org/drawingml/2006/main" idx="1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0.66264</cdr:x>
      <cdr:y>0.06846</cdr:y>
    </cdr:from>
    <cdr:to>
      <cdr:x>0.74252</cdr:x>
      <cdr:y>0.12949</cdr:y>
    </cdr:to>
    <cdr:sp macro="" textlink="">
      <cdr:nvSpPr>
        <cdr:cNvPr id="6" name="Ok: Aşağı Bükülü 5">
          <a:extLst xmlns:a="http://schemas.openxmlformats.org/drawingml/2006/main">
            <a:ext uri="{FF2B5EF4-FFF2-40B4-BE49-F238E27FC236}">
              <a16:creationId xmlns:a16="http://schemas.microsoft.com/office/drawing/2014/main" id="{DF8CBC48-F2AA-EC0C-8B50-35728D003656}"/>
            </a:ext>
          </a:extLst>
        </cdr:cNvPr>
        <cdr:cNvSpPr/>
      </cdr:nvSpPr>
      <cdr:spPr>
        <a:xfrm xmlns:a="http://schemas.openxmlformats.org/drawingml/2006/main" rot="20936899">
          <a:off x="7421573" y="352182"/>
          <a:ext cx="894560" cy="313958"/>
        </a:xfrm>
        <a:prstGeom xmlns:a="http://schemas.openxmlformats.org/drawingml/2006/main" prst="curvedDownArrow">
          <a:avLst/>
        </a:prstGeom>
      </cdr:spPr>
      <cdr:style>
        <a:lnRef xmlns:a="http://schemas.openxmlformats.org/drawingml/2006/main" idx="2">
          <a:schemeClr val="accent6">
            <a:shade val="50000"/>
          </a:schemeClr>
        </a:lnRef>
        <a:fillRef xmlns:a="http://schemas.openxmlformats.org/drawingml/2006/main" idx="1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0.05951</cdr:x>
      <cdr:y>0.42053</cdr:y>
    </cdr:from>
    <cdr:to>
      <cdr:x>0.16375</cdr:x>
      <cdr:y>0.46208</cdr:y>
    </cdr:to>
    <cdr:sp macro="" textlink="">
      <cdr:nvSpPr>
        <cdr:cNvPr id="7" name="Metin kutusu 6">
          <a:extLst xmlns:a="http://schemas.openxmlformats.org/drawingml/2006/main">
            <a:ext uri="{FF2B5EF4-FFF2-40B4-BE49-F238E27FC236}">
              <a16:creationId xmlns:a16="http://schemas.microsoft.com/office/drawing/2014/main" id="{6B82B8E4-7E8C-EF66-E3E8-57FAD7FD534F}"/>
            </a:ext>
          </a:extLst>
        </cdr:cNvPr>
        <cdr:cNvSpPr txBox="1"/>
      </cdr:nvSpPr>
      <cdr:spPr>
        <a:xfrm xmlns:a="http://schemas.openxmlformats.org/drawingml/2006/main">
          <a:off x="581107" y="2349251"/>
          <a:ext cx="1018001" cy="2321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600" dirty="0">
            <a:solidFill>
              <a:srgbClr val="FF0000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0.31903</cdr:x>
      <cdr:y>0.29331</cdr:y>
    </cdr:from>
    <cdr:to>
      <cdr:x>0.40287</cdr:x>
      <cdr:y>0.3574</cdr:y>
    </cdr:to>
    <cdr:sp macro="" textlink="">
      <cdr:nvSpPr>
        <cdr:cNvPr id="8" name="Metin kutusu 7">
          <a:extLst xmlns:a="http://schemas.openxmlformats.org/drawingml/2006/main">
            <a:ext uri="{FF2B5EF4-FFF2-40B4-BE49-F238E27FC236}">
              <a16:creationId xmlns:a16="http://schemas.microsoft.com/office/drawing/2014/main" id="{E4A8DB83-D8D1-CBBC-32E8-F8AD88754971}"/>
            </a:ext>
          </a:extLst>
        </cdr:cNvPr>
        <cdr:cNvSpPr txBox="1"/>
      </cdr:nvSpPr>
      <cdr:spPr>
        <a:xfrm xmlns:a="http://schemas.openxmlformats.org/drawingml/2006/main">
          <a:off x="2998027" y="1638554"/>
          <a:ext cx="787877" cy="358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600" dirty="0">
            <a:solidFill>
              <a:srgbClr val="FF0000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0.45062</cdr:x>
      <cdr:y>0.20637</cdr:y>
    </cdr:from>
    <cdr:to>
      <cdr:x>0.52469</cdr:x>
      <cdr:y>0.33795</cdr:y>
    </cdr:to>
    <cdr:sp macro="" textlink="">
      <cdr:nvSpPr>
        <cdr:cNvPr id="9" name="Metin kutusu 8">
          <a:extLst xmlns:a="http://schemas.openxmlformats.org/drawingml/2006/main">
            <a:ext uri="{FF2B5EF4-FFF2-40B4-BE49-F238E27FC236}">
              <a16:creationId xmlns:a16="http://schemas.microsoft.com/office/drawing/2014/main" id="{E50087D8-2B18-48AB-7D82-009AB7CD56F8}"/>
            </a:ext>
          </a:extLst>
        </cdr:cNvPr>
        <cdr:cNvSpPr txBox="1"/>
      </cdr:nvSpPr>
      <cdr:spPr>
        <a:xfrm xmlns:a="http://schemas.openxmlformats.org/drawingml/2006/main">
          <a:off x="5563402" y="143416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tr-TR" sz="1100" dirty="0"/>
        </a:p>
      </cdr:txBody>
    </cdr:sp>
  </cdr:relSizeAnchor>
  <cdr:relSizeAnchor xmlns:cdr="http://schemas.openxmlformats.org/drawingml/2006/chartDrawing">
    <cdr:from>
      <cdr:x>0.48336</cdr:x>
      <cdr:y>0.0979</cdr:y>
    </cdr:from>
    <cdr:to>
      <cdr:x>0.57809</cdr:x>
      <cdr:y>0.1436</cdr:y>
    </cdr:to>
    <cdr:sp macro="" textlink="">
      <cdr:nvSpPr>
        <cdr:cNvPr id="10" name="Metin kutusu 9">
          <a:extLst xmlns:a="http://schemas.openxmlformats.org/drawingml/2006/main">
            <a:ext uri="{FF2B5EF4-FFF2-40B4-BE49-F238E27FC236}">
              <a16:creationId xmlns:a16="http://schemas.microsoft.com/office/drawing/2014/main" id="{112888F2-57DD-D142-F957-36750B4AFB28}"/>
            </a:ext>
          </a:extLst>
        </cdr:cNvPr>
        <cdr:cNvSpPr txBox="1"/>
      </cdr:nvSpPr>
      <cdr:spPr>
        <a:xfrm xmlns:a="http://schemas.openxmlformats.org/drawingml/2006/main">
          <a:off x="4542366" y="482601"/>
          <a:ext cx="890216" cy="2252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600" dirty="0">
            <a:solidFill>
              <a:srgbClr val="FF0000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0.62035</cdr:x>
      <cdr:y>0.05312</cdr:y>
    </cdr:from>
    <cdr:to>
      <cdr:x>0.69712</cdr:x>
      <cdr:y>0.1088</cdr:y>
    </cdr:to>
    <cdr:sp macro="" textlink="">
      <cdr:nvSpPr>
        <cdr:cNvPr id="11" name="Metin kutusu 10">
          <a:extLst xmlns:a="http://schemas.openxmlformats.org/drawingml/2006/main">
            <a:ext uri="{FF2B5EF4-FFF2-40B4-BE49-F238E27FC236}">
              <a16:creationId xmlns:a16="http://schemas.microsoft.com/office/drawing/2014/main" id="{4A6A7DD8-7C6A-01CE-3AB4-E1F7ADEBDD8A}"/>
            </a:ext>
          </a:extLst>
        </cdr:cNvPr>
        <cdr:cNvSpPr txBox="1"/>
      </cdr:nvSpPr>
      <cdr:spPr>
        <a:xfrm xmlns:a="http://schemas.openxmlformats.org/drawingml/2006/main">
          <a:off x="5829669" y="261878"/>
          <a:ext cx="721479" cy="2744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600" dirty="0">
            <a:solidFill>
              <a:srgbClr val="FF0000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0.37178</cdr:x>
      <cdr:y>0.3161</cdr:y>
    </cdr:from>
    <cdr:to>
      <cdr:x>0.4404</cdr:x>
      <cdr:y>0.38054</cdr:y>
    </cdr:to>
    <cdr:sp macro="" textlink="">
      <cdr:nvSpPr>
        <cdr:cNvPr id="2" name="Metin kutusu 1">
          <a:extLst xmlns:a="http://schemas.openxmlformats.org/drawingml/2006/main">
            <a:ext uri="{FF2B5EF4-FFF2-40B4-BE49-F238E27FC236}">
              <a16:creationId xmlns:a16="http://schemas.microsoft.com/office/drawing/2014/main" id="{623AEBFA-61B9-B26A-9293-5D89165EB093}"/>
            </a:ext>
          </a:extLst>
        </cdr:cNvPr>
        <cdr:cNvSpPr txBox="1"/>
      </cdr:nvSpPr>
      <cdr:spPr>
        <a:xfrm xmlns:a="http://schemas.openxmlformats.org/drawingml/2006/main">
          <a:off x="4163882" y="1626134"/>
          <a:ext cx="768588" cy="3314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r-TR" sz="1400" dirty="0">
              <a:solidFill>
                <a:srgbClr val="FF0000"/>
              </a:solidFill>
              <a:latin typeface="Arial Black" panose="020B0A04020102020204" pitchFamily="34" charset="0"/>
            </a:rPr>
            <a:t>%22</a:t>
          </a:r>
        </a:p>
      </cdr:txBody>
    </cdr:sp>
  </cdr:relSizeAnchor>
  <cdr:relSizeAnchor xmlns:cdr="http://schemas.openxmlformats.org/drawingml/2006/chartDrawing">
    <cdr:from>
      <cdr:x>0.5</cdr:x>
      <cdr:y>0.0625</cdr:y>
    </cdr:from>
    <cdr:to>
      <cdr:x>0.57272</cdr:x>
      <cdr:y>0.11011</cdr:y>
    </cdr:to>
    <cdr:sp macro="" textlink="">
      <cdr:nvSpPr>
        <cdr:cNvPr id="12" name="Metin kutusu 11">
          <a:extLst xmlns:a="http://schemas.openxmlformats.org/drawingml/2006/main">
            <a:ext uri="{FF2B5EF4-FFF2-40B4-BE49-F238E27FC236}">
              <a16:creationId xmlns:a16="http://schemas.microsoft.com/office/drawing/2014/main" id="{268D00DB-3CAA-1369-F2B4-8FC1AF7A0FD9}"/>
            </a:ext>
          </a:extLst>
        </cdr:cNvPr>
        <cdr:cNvSpPr txBox="1"/>
      </cdr:nvSpPr>
      <cdr:spPr>
        <a:xfrm xmlns:a="http://schemas.openxmlformats.org/drawingml/2006/main">
          <a:off x="5599975" y="321522"/>
          <a:ext cx="814475" cy="2449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r-TR" sz="1400" b="1" dirty="0">
              <a:solidFill>
                <a:srgbClr val="FF0000"/>
              </a:solidFill>
              <a:latin typeface="Arial Black" panose="020B0A04020102020204" pitchFamily="34" charset="0"/>
            </a:rPr>
            <a:t>%</a:t>
          </a:r>
          <a:r>
            <a:rPr lang="tr-TR" sz="1400" dirty="0">
              <a:solidFill>
                <a:srgbClr val="FF0000"/>
              </a:solidFill>
              <a:latin typeface="Arial Black" panose="020B0A04020102020204" pitchFamily="34" charset="0"/>
            </a:rPr>
            <a:t>10</a:t>
          </a:r>
          <a:endParaRPr lang="tr-TR" sz="1200" dirty="0">
            <a:solidFill>
              <a:srgbClr val="FF0000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0.64968</cdr:x>
      <cdr:y>0.01039</cdr:y>
    </cdr:from>
    <cdr:to>
      <cdr:x>0.72308</cdr:x>
      <cdr:y>0.05906</cdr:y>
    </cdr:to>
    <cdr:sp macro="" textlink="">
      <cdr:nvSpPr>
        <cdr:cNvPr id="13" name="Metin kutusu 12">
          <a:extLst xmlns:a="http://schemas.openxmlformats.org/drawingml/2006/main">
            <a:ext uri="{FF2B5EF4-FFF2-40B4-BE49-F238E27FC236}">
              <a16:creationId xmlns:a16="http://schemas.microsoft.com/office/drawing/2014/main" id="{E2703AF0-97EB-A988-DE01-6778AE36988A}"/>
            </a:ext>
          </a:extLst>
        </cdr:cNvPr>
        <cdr:cNvSpPr txBox="1"/>
      </cdr:nvSpPr>
      <cdr:spPr>
        <a:xfrm xmlns:a="http://schemas.openxmlformats.org/drawingml/2006/main">
          <a:off x="7276357" y="53463"/>
          <a:ext cx="822123" cy="2503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r-TR" sz="1400" dirty="0">
              <a:solidFill>
                <a:srgbClr val="FF0000"/>
              </a:solidFill>
              <a:latin typeface="Arial Black" panose="020B0A04020102020204" pitchFamily="34" charset="0"/>
            </a:rPr>
            <a:t>%14</a:t>
          </a:r>
        </a:p>
      </cdr:txBody>
    </cdr:sp>
  </cdr:relSizeAnchor>
  <cdr:relSizeAnchor xmlns:cdr="http://schemas.openxmlformats.org/drawingml/2006/chartDrawing">
    <cdr:from>
      <cdr:x>0.2245</cdr:x>
      <cdr:y>0.42716</cdr:y>
    </cdr:from>
    <cdr:to>
      <cdr:x>0.27839</cdr:x>
      <cdr:y>0.48336</cdr:y>
    </cdr:to>
    <cdr:sp macro="" textlink="">
      <cdr:nvSpPr>
        <cdr:cNvPr id="14" name="Metin kutusu 13">
          <a:extLst xmlns:a="http://schemas.openxmlformats.org/drawingml/2006/main">
            <a:ext uri="{FF2B5EF4-FFF2-40B4-BE49-F238E27FC236}">
              <a16:creationId xmlns:a16="http://schemas.microsoft.com/office/drawing/2014/main" id="{01E11517-0B52-9724-1072-3D45850EE7DD}"/>
            </a:ext>
          </a:extLst>
        </cdr:cNvPr>
        <cdr:cNvSpPr txBox="1"/>
      </cdr:nvSpPr>
      <cdr:spPr>
        <a:xfrm xmlns:a="http://schemas.openxmlformats.org/drawingml/2006/main">
          <a:off x="2514413" y="2197475"/>
          <a:ext cx="603493" cy="2890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r-TR" sz="1400" dirty="0">
              <a:solidFill>
                <a:srgbClr val="FF0000"/>
              </a:solidFill>
              <a:latin typeface="Arial Black" panose="020B0A04020102020204" pitchFamily="34" charset="0"/>
            </a:rPr>
            <a:t>%9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0.22244</cdr:x>
      <cdr:y>0.54283</cdr:y>
    </cdr:from>
    <cdr:to>
      <cdr:x>0.32762</cdr:x>
      <cdr:y>0.59865</cdr:y>
    </cdr:to>
    <cdr:sp macro="" textlink="">
      <cdr:nvSpPr>
        <cdr:cNvPr id="2" name="Ok: Aşağı Bükülü 1">
          <a:extLst xmlns:a="http://schemas.openxmlformats.org/drawingml/2006/main">
            <a:ext uri="{FF2B5EF4-FFF2-40B4-BE49-F238E27FC236}">
              <a16:creationId xmlns:a16="http://schemas.microsoft.com/office/drawing/2014/main" id="{690AA0E2-E46B-E10B-5C72-5F9B1B800407}"/>
            </a:ext>
          </a:extLst>
        </cdr:cNvPr>
        <cdr:cNvSpPr/>
      </cdr:nvSpPr>
      <cdr:spPr>
        <a:xfrm xmlns:a="http://schemas.openxmlformats.org/drawingml/2006/main" rot="20872811">
          <a:off x="2177402" y="3198979"/>
          <a:ext cx="1029608" cy="328955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2"/>
        </a:solidFill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0.40271</cdr:x>
      <cdr:y>0.576</cdr:y>
    </cdr:from>
    <cdr:to>
      <cdr:x>0.49667</cdr:x>
      <cdr:y>0.63341</cdr:y>
    </cdr:to>
    <cdr:sp macro="" textlink="">
      <cdr:nvSpPr>
        <cdr:cNvPr id="3" name="Ok: Aşağı Bükülü 2">
          <a:extLst xmlns:a="http://schemas.openxmlformats.org/drawingml/2006/main">
            <a:ext uri="{FF2B5EF4-FFF2-40B4-BE49-F238E27FC236}">
              <a16:creationId xmlns:a16="http://schemas.microsoft.com/office/drawing/2014/main" id="{CC98171A-C0A0-B730-E4D4-A31A7F3B739B}"/>
            </a:ext>
          </a:extLst>
        </cdr:cNvPr>
        <cdr:cNvSpPr/>
      </cdr:nvSpPr>
      <cdr:spPr>
        <a:xfrm xmlns:a="http://schemas.openxmlformats.org/drawingml/2006/main" rot="20119258">
          <a:off x="4295769" y="3484892"/>
          <a:ext cx="1002243" cy="347315"/>
        </a:xfrm>
        <a:prstGeom xmlns:a="http://schemas.openxmlformats.org/drawingml/2006/main" prst="curvedDownArrow">
          <a:avLst/>
        </a:prstGeom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 dirty="0"/>
        </a:p>
      </cdr:txBody>
    </cdr:sp>
  </cdr:relSizeAnchor>
  <cdr:relSizeAnchor xmlns:cdr="http://schemas.openxmlformats.org/drawingml/2006/chartDrawing">
    <cdr:from>
      <cdr:x>0.57318</cdr:x>
      <cdr:y>0.27965</cdr:y>
    </cdr:from>
    <cdr:to>
      <cdr:x>0.67881</cdr:x>
      <cdr:y>0.32941</cdr:y>
    </cdr:to>
    <cdr:sp macro="" textlink="">
      <cdr:nvSpPr>
        <cdr:cNvPr id="4" name="Ok: Aşağı Bükülü 3">
          <a:extLst xmlns:a="http://schemas.openxmlformats.org/drawingml/2006/main">
            <a:ext uri="{FF2B5EF4-FFF2-40B4-BE49-F238E27FC236}">
              <a16:creationId xmlns:a16="http://schemas.microsoft.com/office/drawing/2014/main" id="{61714368-95C2-1789-97B2-51A9CD273D76}"/>
            </a:ext>
          </a:extLst>
        </cdr:cNvPr>
        <cdr:cNvSpPr/>
      </cdr:nvSpPr>
      <cdr:spPr>
        <a:xfrm xmlns:a="http://schemas.openxmlformats.org/drawingml/2006/main" rot="20301006">
          <a:off x="5610767" y="1647989"/>
          <a:ext cx="1034060" cy="293253"/>
        </a:xfrm>
        <a:prstGeom xmlns:a="http://schemas.openxmlformats.org/drawingml/2006/main" prst="curvedDownArrow">
          <a:avLst/>
        </a:prstGeom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0.74954</cdr:x>
      <cdr:y>0.15038</cdr:y>
    </cdr:from>
    <cdr:to>
      <cdr:x>0.85479</cdr:x>
      <cdr:y>0.20186</cdr:y>
    </cdr:to>
    <cdr:sp macro="" textlink="">
      <cdr:nvSpPr>
        <cdr:cNvPr id="5" name="Ok: Aşağı Bükülü 4">
          <a:extLst xmlns:a="http://schemas.openxmlformats.org/drawingml/2006/main">
            <a:ext uri="{FF2B5EF4-FFF2-40B4-BE49-F238E27FC236}">
              <a16:creationId xmlns:a16="http://schemas.microsoft.com/office/drawing/2014/main" id="{45EFA30F-7228-1B78-0F99-A7CFDF971A46}"/>
            </a:ext>
          </a:extLst>
        </cdr:cNvPr>
        <cdr:cNvSpPr/>
      </cdr:nvSpPr>
      <cdr:spPr>
        <a:xfrm xmlns:a="http://schemas.openxmlformats.org/drawingml/2006/main" rot="20623979">
          <a:off x="7995439" y="935396"/>
          <a:ext cx="1122666" cy="320191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2"/>
        </a:solidFill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 dirty="0"/>
        </a:p>
      </cdr:txBody>
    </cdr:sp>
  </cdr:relSizeAnchor>
  <cdr:relSizeAnchor xmlns:cdr="http://schemas.openxmlformats.org/drawingml/2006/chartDrawing">
    <cdr:from>
      <cdr:x>0.09448</cdr:x>
      <cdr:y>0.49521</cdr:y>
    </cdr:from>
    <cdr:to>
      <cdr:x>0.16183</cdr:x>
      <cdr:y>0.54676</cdr:y>
    </cdr:to>
    <cdr:sp macro="" textlink="">
      <cdr:nvSpPr>
        <cdr:cNvPr id="6" name="Metin kutusu 5">
          <a:extLst xmlns:a="http://schemas.openxmlformats.org/drawingml/2006/main">
            <a:ext uri="{FF2B5EF4-FFF2-40B4-BE49-F238E27FC236}">
              <a16:creationId xmlns:a16="http://schemas.microsoft.com/office/drawing/2014/main" id="{16178C88-386A-D30A-406E-B2102B7E8BCC}"/>
            </a:ext>
          </a:extLst>
        </cdr:cNvPr>
        <cdr:cNvSpPr txBox="1"/>
      </cdr:nvSpPr>
      <cdr:spPr>
        <a:xfrm xmlns:a="http://schemas.openxmlformats.org/drawingml/2006/main">
          <a:off x="972152" y="3236495"/>
          <a:ext cx="693019" cy="3368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600" b="1" dirty="0">
            <a:solidFill>
              <a:srgbClr val="FF0000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0.42178</cdr:x>
      <cdr:y>0.52652</cdr:y>
    </cdr:from>
    <cdr:to>
      <cdr:x>0.49316</cdr:x>
      <cdr:y>0.57291</cdr:y>
    </cdr:to>
    <cdr:sp macro="" textlink="">
      <cdr:nvSpPr>
        <cdr:cNvPr id="7" name="Metin kutusu 6">
          <a:extLst xmlns:a="http://schemas.openxmlformats.org/drawingml/2006/main">
            <a:ext uri="{FF2B5EF4-FFF2-40B4-BE49-F238E27FC236}">
              <a16:creationId xmlns:a16="http://schemas.microsoft.com/office/drawing/2014/main" id="{BAD6B945-CFBC-419E-325B-F2A4FD7F5206}"/>
            </a:ext>
          </a:extLst>
        </cdr:cNvPr>
        <cdr:cNvSpPr txBox="1"/>
      </cdr:nvSpPr>
      <cdr:spPr>
        <a:xfrm xmlns:a="http://schemas.openxmlformats.org/drawingml/2006/main">
          <a:off x="4128732" y="3102822"/>
          <a:ext cx="698805" cy="2733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r-TR" sz="1400" dirty="0">
              <a:solidFill>
                <a:srgbClr val="FF0000"/>
              </a:solidFill>
              <a:latin typeface="Arial Black" panose="020B0A04020102020204" pitchFamily="34" charset="0"/>
            </a:rPr>
            <a:t>%34</a:t>
          </a:r>
        </a:p>
      </cdr:txBody>
    </cdr:sp>
  </cdr:relSizeAnchor>
  <cdr:relSizeAnchor xmlns:cdr="http://schemas.openxmlformats.org/drawingml/2006/chartDrawing">
    <cdr:from>
      <cdr:x>0.5</cdr:x>
      <cdr:y>0.18409</cdr:y>
    </cdr:from>
    <cdr:to>
      <cdr:x>0.57063</cdr:x>
      <cdr:y>0.23711</cdr:y>
    </cdr:to>
    <cdr:sp macro="" textlink="">
      <cdr:nvSpPr>
        <cdr:cNvPr id="8" name="Metin kutusu 7">
          <a:extLst xmlns:a="http://schemas.openxmlformats.org/drawingml/2006/main">
            <a:ext uri="{FF2B5EF4-FFF2-40B4-BE49-F238E27FC236}">
              <a16:creationId xmlns:a16="http://schemas.microsoft.com/office/drawing/2014/main" id="{24F4CAAC-2518-D690-3240-EA6BDC46F279}"/>
            </a:ext>
          </a:extLst>
        </cdr:cNvPr>
        <cdr:cNvSpPr txBox="1"/>
      </cdr:nvSpPr>
      <cdr:spPr>
        <a:xfrm xmlns:a="http://schemas.openxmlformats.org/drawingml/2006/main">
          <a:off x="5144702" y="1203158"/>
          <a:ext cx="726709" cy="346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100" dirty="0"/>
        </a:p>
      </cdr:txBody>
    </cdr:sp>
  </cdr:relSizeAnchor>
  <cdr:relSizeAnchor xmlns:cdr="http://schemas.openxmlformats.org/drawingml/2006/chartDrawing">
    <cdr:from>
      <cdr:x>0.59919</cdr:x>
      <cdr:y>0.21858</cdr:y>
    </cdr:from>
    <cdr:to>
      <cdr:x>0.66591</cdr:x>
      <cdr:y>0.26976</cdr:y>
    </cdr:to>
    <cdr:sp macro="" textlink="">
      <cdr:nvSpPr>
        <cdr:cNvPr id="9" name="Metin kutusu 8">
          <a:extLst xmlns:a="http://schemas.openxmlformats.org/drawingml/2006/main">
            <a:ext uri="{FF2B5EF4-FFF2-40B4-BE49-F238E27FC236}">
              <a16:creationId xmlns:a16="http://schemas.microsoft.com/office/drawing/2014/main" id="{0A596AD9-4627-9BEA-CF39-BFE76C7F5B64}"/>
            </a:ext>
          </a:extLst>
        </cdr:cNvPr>
        <cdr:cNvSpPr txBox="1"/>
      </cdr:nvSpPr>
      <cdr:spPr>
        <a:xfrm xmlns:a="http://schemas.openxmlformats.org/drawingml/2006/main">
          <a:off x="5865407" y="1288118"/>
          <a:ext cx="653115" cy="3015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r-TR" sz="1400" dirty="0">
              <a:solidFill>
                <a:srgbClr val="FF0000"/>
              </a:solidFill>
              <a:latin typeface="Arial Black" panose="020B0A04020102020204" pitchFamily="34" charset="0"/>
            </a:rPr>
            <a:t>%6</a:t>
          </a:r>
        </a:p>
      </cdr:txBody>
    </cdr:sp>
  </cdr:relSizeAnchor>
  <cdr:relSizeAnchor xmlns:cdr="http://schemas.openxmlformats.org/drawingml/2006/chartDrawing">
    <cdr:from>
      <cdr:x>0.75755</cdr:x>
      <cdr:y>0.11144</cdr:y>
    </cdr:from>
    <cdr:to>
      <cdr:x>0.83457</cdr:x>
      <cdr:y>0.17094</cdr:y>
    </cdr:to>
    <cdr:sp macro="" textlink="">
      <cdr:nvSpPr>
        <cdr:cNvPr id="10" name="Metin kutusu 9">
          <a:extLst xmlns:a="http://schemas.openxmlformats.org/drawingml/2006/main">
            <a:ext uri="{FF2B5EF4-FFF2-40B4-BE49-F238E27FC236}">
              <a16:creationId xmlns:a16="http://schemas.microsoft.com/office/drawing/2014/main" id="{ABF186C8-062A-9F58-C44A-1B77127D8374}"/>
            </a:ext>
          </a:extLst>
        </cdr:cNvPr>
        <cdr:cNvSpPr txBox="1"/>
      </cdr:nvSpPr>
      <cdr:spPr>
        <a:xfrm xmlns:a="http://schemas.openxmlformats.org/drawingml/2006/main">
          <a:off x="8080905" y="693163"/>
          <a:ext cx="821564" cy="3700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r-TR" sz="1400" dirty="0">
              <a:solidFill>
                <a:srgbClr val="FF0000"/>
              </a:solidFill>
              <a:latin typeface="Arial Black" panose="020B0A04020102020204" pitchFamily="34" charset="0"/>
            </a:rPr>
            <a:t>%10</a:t>
          </a:r>
        </a:p>
      </cdr:txBody>
    </cdr:sp>
  </cdr:relSizeAnchor>
  <cdr:relSizeAnchor xmlns:cdr="http://schemas.openxmlformats.org/drawingml/2006/chartDrawing">
    <cdr:from>
      <cdr:x>0.01075</cdr:x>
      <cdr:y>0.95499</cdr:y>
    </cdr:from>
    <cdr:to>
      <cdr:x>0.37094</cdr:x>
      <cdr:y>1</cdr:y>
    </cdr:to>
    <cdr:sp macro="" textlink="">
      <cdr:nvSpPr>
        <cdr:cNvPr id="11" name="Metin kutusu 10">
          <a:extLst xmlns:a="http://schemas.openxmlformats.org/drawingml/2006/main">
            <a:ext uri="{FF2B5EF4-FFF2-40B4-BE49-F238E27FC236}">
              <a16:creationId xmlns:a16="http://schemas.microsoft.com/office/drawing/2014/main" id="{19B1EDC2-C55B-EC2F-5D87-E27FE462F436}"/>
            </a:ext>
          </a:extLst>
        </cdr:cNvPr>
        <cdr:cNvSpPr txBox="1"/>
      </cdr:nvSpPr>
      <cdr:spPr>
        <a:xfrm xmlns:a="http://schemas.openxmlformats.org/drawingml/2006/main">
          <a:off x="112888" y="6027939"/>
          <a:ext cx="3781888" cy="284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r-TR" sz="1200" dirty="0">
              <a:latin typeface="Calibri" panose="020F0502020204030204" pitchFamily="34" charset="0"/>
              <a:cs typeface="Calibri" panose="020F0502020204030204" pitchFamily="34" charset="0"/>
            </a:rPr>
            <a:t>Kaynak: TRADEMAP (CIF Fiyatlarıdır)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0.45043</cdr:x>
      <cdr:y>0.43565</cdr:y>
    </cdr:from>
    <cdr:to>
      <cdr:x>0.54957</cdr:x>
      <cdr:y>0.56435</cdr:y>
    </cdr:to>
    <cdr:sp macro="" textlink="">
      <cdr:nvSpPr>
        <cdr:cNvPr id="2" name="Metin kutusu 1">
          <a:extLst xmlns:a="http://schemas.openxmlformats.org/drawingml/2006/main">
            <a:ext uri="{FF2B5EF4-FFF2-40B4-BE49-F238E27FC236}">
              <a16:creationId xmlns:a16="http://schemas.microsoft.com/office/drawing/2014/main" id="{B892CC62-C5C1-202B-AA2A-CDC82F37E8EC}"/>
            </a:ext>
          </a:extLst>
        </cdr:cNvPr>
        <cdr:cNvSpPr txBox="1"/>
      </cdr:nvSpPr>
      <cdr:spPr>
        <a:xfrm xmlns:a="http://schemas.openxmlformats.org/drawingml/2006/main">
          <a:off x="4154103" y="309512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100" dirty="0"/>
        </a:p>
      </cdr:txBody>
    </cdr:sp>
  </cdr:relSizeAnchor>
  <cdr:relSizeAnchor xmlns:cdr="http://schemas.openxmlformats.org/drawingml/2006/chartDrawing">
    <cdr:from>
      <cdr:x>0.33603</cdr:x>
      <cdr:y>0.51926</cdr:y>
    </cdr:from>
    <cdr:to>
      <cdr:x>0.39676</cdr:x>
      <cdr:y>0.56219</cdr:y>
    </cdr:to>
    <cdr:sp macro="" textlink="">
      <cdr:nvSpPr>
        <cdr:cNvPr id="3" name="Metin kutusu 2">
          <a:extLst xmlns:a="http://schemas.openxmlformats.org/drawingml/2006/main">
            <a:ext uri="{FF2B5EF4-FFF2-40B4-BE49-F238E27FC236}">
              <a16:creationId xmlns:a16="http://schemas.microsoft.com/office/drawing/2014/main" id="{9F2B1331-C73B-9522-54BA-B2C166929C36}"/>
            </a:ext>
          </a:extLst>
        </cdr:cNvPr>
        <cdr:cNvSpPr txBox="1"/>
      </cdr:nvSpPr>
      <cdr:spPr>
        <a:xfrm xmlns:a="http://schemas.openxmlformats.org/drawingml/2006/main">
          <a:off x="3188396" y="3097813"/>
          <a:ext cx="576236" cy="2561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r-TR" sz="1400" dirty="0">
              <a:solidFill>
                <a:srgbClr val="FF0000"/>
              </a:solidFill>
              <a:latin typeface="Arial Black" panose="020B0A04020102020204" pitchFamily="34" charset="0"/>
            </a:rPr>
            <a:t>%4</a:t>
          </a:r>
        </a:p>
      </cdr:txBody>
    </cdr:sp>
  </cdr:relSizeAnchor>
  <cdr:relSizeAnchor xmlns:cdr="http://schemas.openxmlformats.org/drawingml/2006/chartDrawing">
    <cdr:from>
      <cdr:x>0.55219</cdr:x>
      <cdr:y>0.46924</cdr:y>
    </cdr:from>
    <cdr:to>
      <cdr:x>0.62525</cdr:x>
      <cdr:y>0.50988</cdr:y>
    </cdr:to>
    <cdr:sp macro="" textlink="">
      <cdr:nvSpPr>
        <cdr:cNvPr id="4" name="Metin kutusu 3">
          <a:extLst xmlns:a="http://schemas.openxmlformats.org/drawingml/2006/main">
            <a:ext uri="{FF2B5EF4-FFF2-40B4-BE49-F238E27FC236}">
              <a16:creationId xmlns:a16="http://schemas.microsoft.com/office/drawing/2014/main" id="{97111809-2173-7D1B-98D5-783348B4723F}"/>
            </a:ext>
          </a:extLst>
        </cdr:cNvPr>
        <cdr:cNvSpPr txBox="1"/>
      </cdr:nvSpPr>
      <cdr:spPr>
        <a:xfrm xmlns:a="http://schemas.openxmlformats.org/drawingml/2006/main">
          <a:off x="5239494" y="2799382"/>
          <a:ext cx="693229" cy="2424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r-TR" sz="1400" dirty="0">
              <a:solidFill>
                <a:srgbClr val="FF0000"/>
              </a:solidFill>
              <a:latin typeface="Arial Black" panose="020B0A04020102020204" pitchFamily="34" charset="0"/>
            </a:rPr>
            <a:t>%38</a:t>
          </a:r>
        </a:p>
      </cdr:txBody>
    </cdr:sp>
  </cdr:relSizeAnchor>
  <cdr:relSizeAnchor xmlns:cdr="http://schemas.openxmlformats.org/drawingml/2006/chartDrawing">
    <cdr:from>
      <cdr:x>0.84637</cdr:x>
      <cdr:y>0.06304</cdr:y>
    </cdr:from>
    <cdr:to>
      <cdr:x>0.90024</cdr:x>
      <cdr:y>0.10775</cdr:y>
    </cdr:to>
    <cdr:sp macro="" textlink="">
      <cdr:nvSpPr>
        <cdr:cNvPr id="5" name="Metin kutusu 4">
          <a:extLst xmlns:a="http://schemas.openxmlformats.org/drawingml/2006/main">
            <a:ext uri="{FF2B5EF4-FFF2-40B4-BE49-F238E27FC236}">
              <a16:creationId xmlns:a16="http://schemas.microsoft.com/office/drawing/2014/main" id="{15C55BE8-A68F-DB62-705A-008BE4C1F91C}"/>
            </a:ext>
          </a:extLst>
        </cdr:cNvPr>
        <cdr:cNvSpPr txBox="1"/>
      </cdr:nvSpPr>
      <cdr:spPr>
        <a:xfrm xmlns:a="http://schemas.openxmlformats.org/drawingml/2006/main">
          <a:off x="8030781" y="376068"/>
          <a:ext cx="511165" cy="2667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r-TR" sz="1400" dirty="0">
              <a:solidFill>
                <a:srgbClr val="FF0000"/>
              </a:solidFill>
              <a:latin typeface="Arial Black" panose="020B0A04020102020204" pitchFamily="34" charset="0"/>
            </a:rPr>
            <a:t>%1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AE4A0-48C6-42CC-97A9-C7BD9CC747A5}" type="datetimeFigureOut">
              <a:rPr lang="tr-TR" smtClean="0"/>
              <a:t>24.06.2022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53C17-AB68-4EDD-B64C-B9AC9BD91C6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914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53C17-AB68-4EDD-B64C-B9AC9BD91C60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773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53C17-AB68-4EDD-B64C-B9AC9BD91C60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6740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53C17-AB68-4EDD-B64C-B9AC9BD91C60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8680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53C17-AB68-4EDD-B64C-B9AC9BD91C60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041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53C17-AB68-4EDD-B64C-B9AC9BD91C60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9924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53C17-AB68-4EDD-B64C-B9AC9BD91C60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9170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53C17-AB68-4EDD-B64C-B9AC9BD91C60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3106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53C17-AB68-4EDD-B64C-B9AC9BD91C60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0669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53C17-AB68-4EDD-B64C-B9AC9BD91C60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7811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53C17-AB68-4EDD-B64C-B9AC9BD91C60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66682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53C17-AB68-4EDD-B64C-B9AC9BD91C60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91039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53C17-AB68-4EDD-B64C-B9AC9BD91C60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70812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53C17-AB68-4EDD-B64C-B9AC9BD91C60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8469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C62B468A-D77E-4B74-A940-8EC205EAFDD3}" type="datetimeFigureOut">
              <a:rPr lang="tr-TR" smtClean="0"/>
              <a:t>24.06.2022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86EF9-AF4F-4F00-A891-87C2B7752281}" type="slidenum">
              <a:rPr lang="tr-TR" smtClean="0"/>
              <a:t>‹#›</a:t>
            </a:fld>
            <a:endParaRPr lang="tr-T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4818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B468A-D77E-4B74-A940-8EC205EAFDD3}" type="datetimeFigureOut">
              <a:rPr lang="tr-TR" smtClean="0"/>
              <a:t>24.06.2022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86EF9-AF4F-4F00-A891-87C2B77522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475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B468A-D77E-4B74-A940-8EC205EAFDD3}" type="datetimeFigureOut">
              <a:rPr lang="tr-TR" smtClean="0"/>
              <a:t>24.06.2022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86EF9-AF4F-4F00-A891-87C2B7752281}" type="slidenum">
              <a:rPr lang="tr-TR" smtClean="0"/>
              <a:t>‹#›</a:t>
            </a:fld>
            <a:endParaRPr lang="tr-T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4338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B468A-D77E-4B74-A940-8EC205EAFDD3}" type="datetimeFigureOut">
              <a:rPr lang="tr-TR" smtClean="0"/>
              <a:t>24.06.2022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86EF9-AF4F-4F00-A891-87C2B77522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6215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B468A-D77E-4B74-A940-8EC205EAFDD3}" type="datetimeFigureOut">
              <a:rPr lang="tr-TR" smtClean="0"/>
              <a:t>24.06.2022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86EF9-AF4F-4F00-A891-87C2B77522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895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B468A-D77E-4B74-A940-8EC205EAFDD3}" type="datetimeFigureOut">
              <a:rPr lang="tr-TR" smtClean="0"/>
              <a:t>24.06.2022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86EF9-AF4F-4F00-A891-87C2B77522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8508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B468A-D77E-4B74-A940-8EC205EAFDD3}" type="datetimeFigureOut">
              <a:rPr lang="tr-TR" smtClean="0"/>
              <a:t>24.06.2022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86EF9-AF4F-4F00-A891-87C2B77522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041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B468A-D77E-4B74-A940-8EC205EAFDD3}" type="datetimeFigureOut">
              <a:rPr lang="tr-TR" smtClean="0"/>
              <a:t>24.06.2022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86EF9-AF4F-4F00-A891-87C2B77522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8480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B468A-D77E-4B74-A940-8EC205EAFDD3}" type="datetimeFigureOut">
              <a:rPr lang="tr-TR" smtClean="0"/>
              <a:t>24.06.2022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86EF9-AF4F-4F00-A891-87C2B7752281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632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B468A-D77E-4B74-A940-8EC205EAFDD3}" type="datetimeFigureOut">
              <a:rPr lang="tr-TR" smtClean="0"/>
              <a:t>24.06.2022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86EF9-AF4F-4F00-A891-87C2B77522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1773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B468A-D77E-4B74-A940-8EC205EAFDD3}" type="datetimeFigureOut">
              <a:rPr lang="tr-TR" smtClean="0"/>
              <a:t>24.06.2022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86EF9-AF4F-4F00-A891-87C2B7752281}" type="slidenum">
              <a:rPr lang="tr-TR" smtClean="0"/>
              <a:t>‹#›</a:t>
            </a:fld>
            <a:endParaRPr lang="tr-T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326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C62B468A-D77E-4B74-A940-8EC205EAFDD3}" type="datetimeFigureOut">
              <a:rPr lang="tr-TR" smtClean="0"/>
              <a:t>24.06.2022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27886EF9-AF4F-4F00-A891-87C2B7752281}" type="slidenum">
              <a:rPr lang="tr-TR" smtClean="0"/>
              <a:t>‹#›</a:t>
            </a:fld>
            <a:endParaRPr lang="tr-T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251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2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0.xml"/><Relationship Id="rId5" Type="http://schemas.openxmlformats.org/officeDocument/2006/relationships/image" Target="../media/image27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9.png"/><Relationship Id="rId4" Type="http://schemas.openxmlformats.org/officeDocument/2006/relationships/image" Target="../media/image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6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0.pn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6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5C89F1FC-50F7-6691-D634-3A6675692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5785" y="1758677"/>
            <a:ext cx="3628472" cy="3763076"/>
          </a:xfrm>
          <a:prstGeom prst="rect">
            <a:avLst/>
          </a:prstGeom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204FFC7B-660D-DA12-ACC7-E022F782E545}"/>
              </a:ext>
            </a:extLst>
          </p:cNvPr>
          <p:cNvSpPr txBox="1"/>
          <p:nvPr/>
        </p:nvSpPr>
        <p:spPr>
          <a:xfrm>
            <a:off x="2528269" y="1938313"/>
            <a:ext cx="3965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ln/>
                <a:solidFill>
                  <a:srgbClr val="FF0000"/>
                </a:solidFill>
              </a:rPr>
              <a:t>(2020-2021-2022)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EE34F0E9-FB35-0774-683A-53BB81EA305C}"/>
              </a:ext>
            </a:extLst>
          </p:cNvPr>
          <p:cNvSpPr txBox="1"/>
          <p:nvPr/>
        </p:nvSpPr>
        <p:spPr>
          <a:xfrm>
            <a:off x="1201721" y="3164398"/>
            <a:ext cx="6618548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marR="0" lvl="0" indent="-9144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CBEBD"/>
              </a:buClr>
              <a:buSzPct val="100000"/>
              <a:buFont typeface="Tw Cen MT" panose="020B0602020104020603" pitchFamily="34" charset="0"/>
              <a:buChar char=" "/>
              <a:tabLst/>
              <a:defRPr/>
            </a:pPr>
            <a:r>
              <a:rPr kumimoji="0" lang="tr-TR" sz="4400" b="0" i="0" u="none" strike="noStrike" kern="1200" cap="none" spc="0" normalizeH="0" baseline="0" noProof="0" dirty="0">
                <a:ln>
                  <a:noFill/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9.Seramik Sektör Buluşması</a:t>
            </a:r>
            <a:endParaRPr kumimoji="0" lang="tr-TR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91440" marR="0" lvl="0" indent="-9144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CBEBD"/>
              </a:buClr>
              <a:buSzPct val="100000"/>
              <a:buFont typeface="Tw Cen MT" panose="020B0602020104020603" pitchFamily="34" charset="0"/>
              <a:buChar char=" "/>
              <a:tabLst/>
              <a:defRPr/>
            </a:pPr>
            <a:endParaRPr kumimoji="0" lang="tr-TR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91440" marR="0" lvl="0" indent="-9144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CBEBD"/>
              </a:buClr>
              <a:buSzPct val="100000"/>
              <a:buFont typeface="Tw Cen MT" panose="020B0602020104020603" pitchFamily="34" charset="0"/>
              <a:buChar char=" "/>
              <a:tabLst/>
              <a:defRPr/>
            </a:pPr>
            <a:r>
              <a:rPr kumimoji="0" lang="tr-TR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Erdem ÇENESİZ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CBEBD"/>
              </a:buClr>
              <a:buSzPct val="100000"/>
              <a:buFont typeface="Tw Cen MT" panose="020B0602020104020603" pitchFamily="34" charset="0"/>
              <a:buNone/>
              <a:tabLst/>
              <a:defRPr/>
            </a:pPr>
            <a:r>
              <a:rPr kumimoji="0" lang="tr-TR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 </a:t>
            </a:r>
            <a:r>
              <a:rPr kumimoji="0" lang="tr-TR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Yönetim Kurulu Başkanı</a:t>
            </a:r>
            <a:endParaRPr lang="tr-TR" sz="1600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09E59E8D-BD49-64CE-F7C3-2F633942C86F}"/>
              </a:ext>
            </a:extLst>
          </p:cNvPr>
          <p:cNvSpPr txBox="1"/>
          <p:nvPr/>
        </p:nvSpPr>
        <p:spPr>
          <a:xfrm>
            <a:off x="3604199" y="6169823"/>
            <a:ext cx="20150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dirty="0">
                <a:solidFill>
                  <a:srgbClr val="FF0000"/>
                </a:solidFill>
              </a:rPr>
              <a:t>   30 Haziran  2022</a:t>
            </a:r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6090C828-4A4A-82BE-7E5F-EE7A3A37C2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75"/>
            <a:ext cx="2924315" cy="1106735"/>
          </a:xfrm>
          <a:prstGeom prst="rect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B8A4AC09-500F-12D2-A107-B30F8B246D00}"/>
              </a:ext>
            </a:extLst>
          </p:cNvPr>
          <p:cNvSpPr/>
          <p:nvPr/>
        </p:nvSpPr>
        <p:spPr>
          <a:xfrm>
            <a:off x="230819" y="1328233"/>
            <a:ext cx="897213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3200" b="1" dirty="0">
                <a:ln/>
                <a:solidFill>
                  <a:srgbClr val="FF0000"/>
                </a:solidFill>
              </a:rPr>
              <a:t>SERAMİK SEKTÖRÜ DÜNYA VE TÜRKİYE VERİLERİ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D94485-1AE9-3F91-BDF7-3083CDFD9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665" y="189856"/>
            <a:ext cx="2574524" cy="86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116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782D7A4-E335-33AF-0DFF-776F65395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436" y="436831"/>
            <a:ext cx="4559202" cy="1001443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06149079-59DD-C841-E4DA-B36C51DFB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2705" y="1083507"/>
            <a:ext cx="4285859" cy="3767655"/>
          </a:xfrm>
          <a:prstGeom prst="rect">
            <a:avLst/>
          </a:prstGeom>
        </p:spPr>
      </p:pic>
      <p:sp>
        <p:nvSpPr>
          <p:cNvPr id="7" name="Dikdörtgen 6">
            <a:extLst>
              <a:ext uri="{FF2B5EF4-FFF2-40B4-BE49-F238E27FC236}">
                <a16:creationId xmlns:a16="http://schemas.microsoft.com/office/drawing/2014/main" id="{FCCC54B2-FB2E-410D-B7D4-A54CD9AC2203}"/>
              </a:ext>
            </a:extLst>
          </p:cNvPr>
          <p:cNvSpPr/>
          <p:nvPr/>
        </p:nvSpPr>
        <p:spPr>
          <a:xfrm>
            <a:off x="355107" y="2483396"/>
            <a:ext cx="673815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SERAMİK SEKTÖRÜ </a:t>
            </a:r>
          </a:p>
          <a:p>
            <a:pPr algn="ctr"/>
            <a:r>
              <a:rPr lang="tr-TR" sz="3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TÜRKİYE VERİLERİ</a:t>
            </a:r>
            <a:endParaRPr lang="tr-TR" sz="36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283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FC1D7C0-F618-AFD7-0026-13064EB1B23F}"/>
              </a:ext>
            </a:extLst>
          </p:cNvPr>
          <p:cNvSpPr txBox="1"/>
          <p:nvPr/>
        </p:nvSpPr>
        <p:spPr>
          <a:xfrm>
            <a:off x="905522" y="945640"/>
            <a:ext cx="6196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2060"/>
                </a:solidFill>
                <a:latin typeface="+mj-lt"/>
              </a:rPr>
              <a:t>TÜRKİYE GENELİ SERAMİK SEKTÖRÜ İHRACATI</a:t>
            </a:r>
          </a:p>
          <a:p>
            <a:r>
              <a:rPr lang="tr-TR" sz="2400" b="1" dirty="0">
                <a:solidFill>
                  <a:srgbClr val="002060"/>
                </a:solidFill>
                <a:latin typeface="+mj-lt"/>
              </a:rPr>
              <a:t>(2012-2022)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C42BFB49-CFAC-0274-A0A1-D3389F04A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86" y="67792"/>
            <a:ext cx="2072030" cy="832630"/>
          </a:xfrm>
          <a:prstGeom prst="rect">
            <a:avLst/>
          </a:prstGeom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D8A77DC4-CCE1-6E1E-C260-0D31C78C9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3913" y="157761"/>
            <a:ext cx="1936008" cy="425250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944F26AE-5B2A-1EDE-B9BC-5C116E4FB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1882" y="67792"/>
            <a:ext cx="7360118" cy="6790208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D07F9D51-3912-6833-7709-D69BE47EDD3F}"/>
              </a:ext>
            </a:extLst>
          </p:cNvPr>
          <p:cNvSpPr txBox="1"/>
          <p:nvPr/>
        </p:nvSpPr>
        <p:spPr>
          <a:xfrm>
            <a:off x="222970" y="6334545"/>
            <a:ext cx="29742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dirty="0">
                <a:latin typeface="Calibri" panose="020F0502020204030204" pitchFamily="34" charset="0"/>
                <a:cs typeface="Calibri" panose="020F0502020204030204" pitchFamily="34" charset="0"/>
              </a:rPr>
              <a:t>Kaynak: İhracatçı Birlikleri Kayıt Rakamları</a:t>
            </a:r>
          </a:p>
        </p:txBody>
      </p:sp>
      <p:graphicFrame>
        <p:nvGraphicFramePr>
          <p:cNvPr id="6" name="Nesne 5">
            <a:extLst>
              <a:ext uri="{FF2B5EF4-FFF2-40B4-BE49-F238E27FC236}">
                <a16:creationId xmlns:a16="http://schemas.microsoft.com/office/drawing/2014/main" id="{8C08B45A-E514-5C1D-9676-931556109E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9958679"/>
              </p:ext>
            </p:extLst>
          </p:nvPr>
        </p:nvGraphicFramePr>
        <p:xfrm>
          <a:off x="356135" y="2100098"/>
          <a:ext cx="11533786" cy="3916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10210736" imgH="3467115" progId="Excel.Sheet.12">
                  <p:embed/>
                </p:oleObj>
              </mc:Choice>
              <mc:Fallback>
                <p:oleObj name="Worksheet" r:id="rId5" imgW="10210736" imgH="346711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6135" y="2100098"/>
                        <a:ext cx="11533786" cy="39163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3657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D0B75636-CDF3-932B-66DE-5AA3BA6AC732}"/>
              </a:ext>
            </a:extLst>
          </p:cNvPr>
          <p:cNvSpPr txBox="1"/>
          <p:nvPr/>
        </p:nvSpPr>
        <p:spPr>
          <a:xfrm>
            <a:off x="923276" y="805298"/>
            <a:ext cx="7723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2060"/>
                </a:solidFill>
                <a:latin typeface="+mj-lt"/>
              </a:rPr>
              <a:t>SERAMİK KAPLAMA MALZEMELERİ İHRACATI(2012-2021) </a:t>
            </a:r>
          </a:p>
          <a:p>
            <a:r>
              <a:rPr lang="tr-TR" sz="2400" b="1" dirty="0">
                <a:solidFill>
                  <a:srgbClr val="002060"/>
                </a:solidFill>
                <a:latin typeface="+mj-lt"/>
              </a:rPr>
              <a:t>(Değer: Milyon $ - Birim Fiyat: </a:t>
            </a:r>
            <a:r>
              <a:rPr lang="tr-TR" sz="2400" b="0" i="0" dirty="0">
                <a:solidFill>
                  <a:srgbClr val="002060"/>
                </a:solidFill>
                <a:effectLst/>
              </a:rPr>
              <a:t>m</a:t>
            </a:r>
            <a:r>
              <a:rPr lang="tr-TR" sz="2400" b="0" i="0" baseline="30000" dirty="0">
                <a:solidFill>
                  <a:srgbClr val="002060"/>
                </a:solidFill>
                <a:effectLst/>
              </a:rPr>
              <a:t>2</a:t>
            </a:r>
            <a:r>
              <a:rPr lang="tr-TR" sz="2400" b="1" dirty="0">
                <a:solidFill>
                  <a:srgbClr val="002060"/>
                </a:solidFill>
                <a:latin typeface="+mj-lt"/>
              </a:rPr>
              <a:t>)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F7DE56AB-B74C-FB6F-3501-1334F162C1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86" y="67792"/>
            <a:ext cx="2072030" cy="832630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C59AD9A0-25D6-B32A-2277-059ED6556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3913" y="157761"/>
            <a:ext cx="1936008" cy="425250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57CB152A-84CB-3BCE-1395-D1C21386E6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3765" y="1"/>
            <a:ext cx="7558236" cy="6858000"/>
          </a:xfrm>
          <a:prstGeom prst="rect">
            <a:avLst/>
          </a:prstGeom>
        </p:spPr>
      </p:pic>
      <p:graphicFrame>
        <p:nvGraphicFramePr>
          <p:cNvPr id="10" name="Grafik 9">
            <a:extLst>
              <a:ext uri="{FF2B5EF4-FFF2-40B4-BE49-F238E27FC236}">
                <a16:creationId xmlns:a16="http://schemas.microsoft.com/office/drawing/2014/main" id="{D2F0ABF9-AF73-6F32-325B-207E2C5FD7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1269701"/>
              </p:ext>
            </p:extLst>
          </p:nvPr>
        </p:nvGraphicFramePr>
        <p:xfrm>
          <a:off x="129485" y="1636295"/>
          <a:ext cx="10212999" cy="4995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Metin kutusu 10">
            <a:extLst>
              <a:ext uri="{FF2B5EF4-FFF2-40B4-BE49-F238E27FC236}">
                <a16:creationId xmlns:a16="http://schemas.microsoft.com/office/drawing/2014/main" id="{3501FC3D-8BDA-5ED9-3C84-03EDF72C3702}"/>
              </a:ext>
            </a:extLst>
          </p:cNvPr>
          <p:cNvSpPr txBox="1"/>
          <p:nvPr/>
        </p:nvSpPr>
        <p:spPr>
          <a:xfrm>
            <a:off x="10041021" y="992244"/>
            <a:ext cx="18280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>
                <a:latin typeface="Calibri" panose="020F0502020204030204" pitchFamily="34" charset="0"/>
                <a:cs typeface="Calibri" panose="020F0502020204030204" pitchFamily="34" charset="0"/>
              </a:rPr>
              <a:t>Son 10 yılda Türkiye’nin SKM ihracatında ortalama birim fiyatı yaklaşık 6 $’</a:t>
            </a:r>
            <a:r>
              <a:rPr lang="tr-T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dır</a:t>
            </a:r>
            <a:r>
              <a:rPr lang="tr-TR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FBB90EDA-33FA-3EA9-4638-589EB8F7EAB3}"/>
              </a:ext>
            </a:extLst>
          </p:cNvPr>
          <p:cNvSpPr txBox="1"/>
          <p:nvPr/>
        </p:nvSpPr>
        <p:spPr>
          <a:xfrm>
            <a:off x="10051001" y="2722709"/>
            <a:ext cx="20093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>
                <a:latin typeface="Calibri" panose="020F0502020204030204" pitchFamily="34" charset="0"/>
                <a:cs typeface="Calibri" panose="020F0502020204030204" pitchFamily="34" charset="0"/>
              </a:rPr>
              <a:t>2021 yılında SKM ihracatı değer bazında %24 artışla son 10 yılın en yüksek ihracat rakamına ulaşmıştır.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3EDA4398-32AD-2600-2EA8-CDDE215647EA}"/>
              </a:ext>
            </a:extLst>
          </p:cNvPr>
          <p:cNvSpPr txBox="1"/>
          <p:nvPr/>
        </p:nvSpPr>
        <p:spPr>
          <a:xfrm>
            <a:off x="239696" y="6528598"/>
            <a:ext cx="26633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dirty="0">
                <a:latin typeface="Calibri" panose="020F0502020204030204" pitchFamily="34" charset="0"/>
                <a:cs typeface="Calibri" panose="020F0502020204030204" pitchFamily="34" charset="0"/>
              </a:rPr>
              <a:t>Kaynak: İhracatçı Birlikleri Kayıt Rakamları</a:t>
            </a:r>
          </a:p>
        </p:txBody>
      </p:sp>
    </p:spTree>
    <p:extLst>
      <p:ext uri="{BB962C8B-B14F-4D97-AF65-F5344CB8AC3E}">
        <p14:creationId xmlns:p14="http://schemas.microsoft.com/office/powerpoint/2010/main" val="3640401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8A7A59B-E71E-5F38-8AF7-BBE0917337A3}"/>
              </a:ext>
            </a:extLst>
          </p:cNvPr>
          <p:cNvSpPr txBox="1"/>
          <p:nvPr/>
        </p:nvSpPr>
        <p:spPr>
          <a:xfrm>
            <a:off x="2201516" y="516702"/>
            <a:ext cx="71377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002060"/>
                </a:solidFill>
                <a:latin typeface="+mj-lt"/>
              </a:rPr>
              <a:t>TÜRKİYE’NİN ÜLKE BAZINDA SKM İHRACATI (2021-2022 /1Ocak-20 Haziran) </a:t>
            </a:r>
          </a:p>
          <a:p>
            <a:r>
              <a:rPr lang="tr-TR" sz="2000" b="1" dirty="0">
                <a:solidFill>
                  <a:srgbClr val="002060"/>
                </a:solidFill>
                <a:latin typeface="+mj-lt"/>
              </a:rPr>
              <a:t>(Milyon $) (Birim Fiyat: m2)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4B002A0-F908-C8BF-D59B-580FAA274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86" y="67792"/>
            <a:ext cx="2072030" cy="8326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A4C031-D4DF-6AF3-F68D-54FD534BA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3913" y="157761"/>
            <a:ext cx="1936008" cy="425250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37BFA19C-E4EE-75FF-BC76-68DFAA2B5F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5088" y="1"/>
            <a:ext cx="7389158" cy="6857998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993DC02E-699E-1BCC-0342-348695089A1D}"/>
              </a:ext>
            </a:extLst>
          </p:cNvPr>
          <p:cNvSpPr txBox="1"/>
          <p:nvPr/>
        </p:nvSpPr>
        <p:spPr>
          <a:xfrm>
            <a:off x="10046264" y="6528651"/>
            <a:ext cx="2127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400" dirty="0">
                <a:latin typeface="Calibri" panose="020F0502020204030204" pitchFamily="34" charset="0"/>
                <a:cs typeface="Calibri" panose="020F0502020204030204" pitchFamily="34" charset="0"/>
              </a:rPr>
              <a:t>2022 yılı $’a göre sıralıdır. 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12F60649-62C3-F850-9E49-89A887CB7E6E}"/>
              </a:ext>
            </a:extLst>
          </p:cNvPr>
          <p:cNvSpPr txBox="1"/>
          <p:nvPr/>
        </p:nvSpPr>
        <p:spPr>
          <a:xfrm>
            <a:off x="129486" y="6574818"/>
            <a:ext cx="34356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dirty="0">
                <a:latin typeface="Calibri" panose="020F0502020204030204" pitchFamily="34" charset="0"/>
                <a:cs typeface="Calibri" panose="020F0502020204030204" pitchFamily="34" charset="0"/>
              </a:rPr>
              <a:t>Kaynak: İhracatçı Birlikleri Kayıt Rakamları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3864011-8AA8-D2FF-2260-9A1132BE08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163" y="896217"/>
            <a:ext cx="11055334" cy="562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325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k 1">
            <a:extLst>
              <a:ext uri="{FF2B5EF4-FFF2-40B4-BE49-F238E27FC236}">
                <a16:creationId xmlns:a16="http://schemas.microsoft.com/office/drawing/2014/main" id="{204B3D31-7415-23F4-15ED-E6D9980A45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6708369"/>
              </p:ext>
            </p:extLst>
          </p:nvPr>
        </p:nvGraphicFramePr>
        <p:xfrm>
          <a:off x="257453" y="1538825"/>
          <a:ext cx="11390050" cy="5247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Metin kutusu 2">
            <a:extLst>
              <a:ext uri="{FF2B5EF4-FFF2-40B4-BE49-F238E27FC236}">
                <a16:creationId xmlns:a16="http://schemas.microsoft.com/office/drawing/2014/main" id="{A2037D36-A456-C99F-E64A-CA89441F912C}"/>
              </a:ext>
            </a:extLst>
          </p:cNvPr>
          <p:cNvSpPr txBox="1"/>
          <p:nvPr/>
        </p:nvSpPr>
        <p:spPr>
          <a:xfrm>
            <a:off x="1064573" y="822564"/>
            <a:ext cx="8383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2060"/>
                </a:solidFill>
                <a:latin typeface="+mj-lt"/>
              </a:rPr>
              <a:t>TÜRKİYE’NİN SERAMİK KAPLAMA MALZEMELERİ İHRACATINDA İLK 10 ÜLKE </a:t>
            </a:r>
          </a:p>
          <a:p>
            <a:r>
              <a:rPr lang="tr-TR" sz="2400" b="1" dirty="0">
                <a:solidFill>
                  <a:srgbClr val="002060"/>
                </a:solidFill>
                <a:latin typeface="+mj-lt"/>
              </a:rPr>
              <a:t>(2021 2022 Yılları 1 Ocak-20 Haziran) (Milyon $)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761875F-AD69-0881-54E0-B29723BC8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86" y="67792"/>
            <a:ext cx="2072030" cy="832630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1F496CE4-B2ED-55F4-FD05-B063F4E4E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3913" y="157761"/>
            <a:ext cx="1936008" cy="42525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646B99F6-89B5-3A7C-DB85-BC92569BEF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1620" y="0"/>
            <a:ext cx="7410380" cy="6824147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9C197221-DC4D-DA31-393F-E03340D7881E}"/>
              </a:ext>
            </a:extLst>
          </p:cNvPr>
          <p:cNvSpPr txBox="1"/>
          <p:nvPr/>
        </p:nvSpPr>
        <p:spPr>
          <a:xfrm>
            <a:off x="257452" y="6528598"/>
            <a:ext cx="33024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dirty="0">
                <a:latin typeface="Calibri" panose="020F0502020204030204" pitchFamily="34" charset="0"/>
                <a:cs typeface="Calibri" panose="020F0502020204030204" pitchFamily="34" charset="0"/>
              </a:rPr>
              <a:t>Kaynak: İhracatçı Birlikleri Kayıt Rakamları</a:t>
            </a:r>
          </a:p>
        </p:txBody>
      </p:sp>
    </p:spTree>
    <p:extLst>
      <p:ext uri="{BB962C8B-B14F-4D97-AF65-F5344CB8AC3E}">
        <p14:creationId xmlns:p14="http://schemas.microsoft.com/office/powerpoint/2010/main" val="4085351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5B1BF03-B4CE-9AA2-FDD6-C8BEF9E5F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436" y="436831"/>
            <a:ext cx="4559202" cy="1001443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4123E79A-A69A-55FB-5522-2956CCD60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7345" y="1545172"/>
            <a:ext cx="4285859" cy="376765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C73DE895-5A39-8967-A03A-4144017B4AA8}"/>
              </a:ext>
            </a:extLst>
          </p:cNvPr>
          <p:cNvSpPr txBox="1"/>
          <p:nvPr/>
        </p:nvSpPr>
        <p:spPr>
          <a:xfrm>
            <a:off x="1162975" y="2379216"/>
            <a:ext cx="38884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SERAMİK SAĞLIK GEREÇLERİ SEKTÖRÜ</a:t>
            </a:r>
          </a:p>
        </p:txBody>
      </p:sp>
    </p:spTree>
    <p:extLst>
      <p:ext uri="{BB962C8B-B14F-4D97-AF65-F5344CB8AC3E}">
        <p14:creationId xmlns:p14="http://schemas.microsoft.com/office/powerpoint/2010/main" val="3215009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100779C0-AA62-A3EA-6CC9-C9C8D7590888}"/>
              </a:ext>
            </a:extLst>
          </p:cNvPr>
          <p:cNvSpPr txBox="1"/>
          <p:nvPr/>
        </p:nvSpPr>
        <p:spPr>
          <a:xfrm>
            <a:off x="914400" y="900422"/>
            <a:ext cx="6438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2060"/>
                </a:solidFill>
                <a:latin typeface="+mj-lt"/>
              </a:rPr>
              <a:t>SERAMİK SAĞLIK GEREÇLERİ İHRACATI (2012-2021) </a:t>
            </a:r>
          </a:p>
          <a:p>
            <a:r>
              <a:rPr lang="tr-TR" sz="2400" b="1" dirty="0">
                <a:solidFill>
                  <a:srgbClr val="002060"/>
                </a:solidFill>
                <a:latin typeface="+mj-lt"/>
              </a:rPr>
              <a:t>(Değer: Milyon $- Birim Fiyat: Adet)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7357BFA2-577D-15F5-D98D-3492D2128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86" y="67792"/>
            <a:ext cx="2072030" cy="832630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F96759E9-CB21-3DBD-D275-C4E959030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3913" y="157761"/>
            <a:ext cx="1936008" cy="425250"/>
          </a:xfrm>
          <a:prstGeom prst="rect">
            <a:avLst/>
          </a:prstGeom>
        </p:spPr>
      </p:pic>
      <p:graphicFrame>
        <p:nvGraphicFramePr>
          <p:cNvPr id="9" name="Grafik 8">
            <a:extLst>
              <a:ext uri="{FF2B5EF4-FFF2-40B4-BE49-F238E27FC236}">
                <a16:creationId xmlns:a16="http://schemas.microsoft.com/office/drawing/2014/main" id="{6780BFC3-5C57-D708-E257-781C0D4C6C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2754317"/>
              </p:ext>
            </p:extLst>
          </p:nvPr>
        </p:nvGraphicFramePr>
        <p:xfrm>
          <a:off x="276225" y="1787947"/>
          <a:ext cx="10480481" cy="5126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Metin kutusu 10">
            <a:extLst>
              <a:ext uri="{FF2B5EF4-FFF2-40B4-BE49-F238E27FC236}">
                <a16:creationId xmlns:a16="http://schemas.microsoft.com/office/drawing/2014/main" id="{688039C5-3339-80C6-2F04-F45691264AE7}"/>
              </a:ext>
            </a:extLst>
          </p:cNvPr>
          <p:cNvSpPr txBox="1"/>
          <p:nvPr/>
        </p:nvSpPr>
        <p:spPr>
          <a:xfrm>
            <a:off x="10756706" y="1535837"/>
            <a:ext cx="14352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Değer bazında SSG ihracatımız %26 artışla son 10 yılın en yüksek seviyesine ulaşılmıştır.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AB5C2254-D047-57FA-96FD-B39E2A8301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287" y="0"/>
            <a:ext cx="7495713" cy="6858000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E7E8B7C8-4BB2-B80D-F0B5-41FDAE15ACBF}"/>
              </a:ext>
            </a:extLst>
          </p:cNvPr>
          <p:cNvSpPr txBox="1"/>
          <p:nvPr/>
        </p:nvSpPr>
        <p:spPr>
          <a:xfrm>
            <a:off x="276225" y="6528598"/>
            <a:ext cx="28319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dirty="0">
                <a:latin typeface="Calibri" panose="020F0502020204030204" pitchFamily="34" charset="0"/>
                <a:cs typeface="Calibri" panose="020F0502020204030204" pitchFamily="34" charset="0"/>
              </a:rPr>
              <a:t>Kaynak: İhracatçı Birlikleri Kayıt Rakamları</a:t>
            </a:r>
          </a:p>
        </p:txBody>
      </p:sp>
    </p:spTree>
    <p:extLst>
      <p:ext uri="{BB962C8B-B14F-4D97-AF65-F5344CB8AC3E}">
        <p14:creationId xmlns:p14="http://schemas.microsoft.com/office/powerpoint/2010/main" val="3865319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3A64FB70-7B6D-1DA5-AD77-343064908068}"/>
              </a:ext>
            </a:extLst>
          </p:cNvPr>
          <p:cNvSpPr txBox="1"/>
          <p:nvPr/>
        </p:nvSpPr>
        <p:spPr>
          <a:xfrm>
            <a:off x="2272953" y="310541"/>
            <a:ext cx="83058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rgbClr val="002060"/>
                </a:solidFill>
                <a:latin typeface="+mj-lt"/>
              </a:rPr>
              <a:t>TÜRKİYE’NİN ÜLKE BAZINDA SSG İHRACATI (2021-2022 /1Ocak-20 Haziran) </a:t>
            </a:r>
          </a:p>
          <a:p>
            <a:r>
              <a:rPr lang="tr-TR" sz="2000" b="1" dirty="0">
                <a:solidFill>
                  <a:srgbClr val="002060"/>
                </a:solidFill>
                <a:latin typeface="+mj-lt"/>
              </a:rPr>
              <a:t>(Değer: Milyon $) (Birim Fiyat: Adet)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D83FFBB-A039-CB89-056B-6D470536F3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86" y="67792"/>
            <a:ext cx="2072030" cy="832630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7EEA8906-A5D2-F2FC-418A-62CF445D4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3913" y="157761"/>
            <a:ext cx="1936008" cy="425250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77800F14-D596-4DB7-D960-D022C46D9677}"/>
              </a:ext>
            </a:extLst>
          </p:cNvPr>
          <p:cNvSpPr txBox="1"/>
          <p:nvPr/>
        </p:nvSpPr>
        <p:spPr>
          <a:xfrm>
            <a:off x="9914476" y="6535262"/>
            <a:ext cx="20148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tr-TR" sz="1400" dirty="0">
                <a:latin typeface="Calibri" panose="020F0502020204030204" pitchFamily="34" charset="0"/>
                <a:cs typeface="Calibri" panose="020F0502020204030204" pitchFamily="34" charset="0"/>
              </a:rPr>
              <a:t>2022 yılı $’a göre sıralıdır. </a:t>
            </a:r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AFF96708-698F-E47D-5F24-3F5BCBEB7A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2404" y="6547876"/>
            <a:ext cx="319596" cy="282551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D21C6415-C4F2-51AE-2D2B-A54BAF2A59A2}"/>
              </a:ext>
            </a:extLst>
          </p:cNvPr>
          <p:cNvSpPr txBox="1"/>
          <p:nvPr/>
        </p:nvSpPr>
        <p:spPr>
          <a:xfrm>
            <a:off x="319596" y="6567408"/>
            <a:ext cx="48028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dirty="0">
                <a:latin typeface="Calibri" panose="020F0502020204030204" pitchFamily="34" charset="0"/>
                <a:cs typeface="Calibri" panose="020F0502020204030204" pitchFamily="34" charset="0"/>
              </a:rPr>
              <a:t>Kaynak: İhracatçı Birlikleri Kayıt Rakamları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389FAD75-20FC-B4B1-E8D1-D4C29EAC75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887" y="1018426"/>
            <a:ext cx="10272482" cy="553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514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k 1">
            <a:extLst>
              <a:ext uri="{FF2B5EF4-FFF2-40B4-BE49-F238E27FC236}">
                <a16:creationId xmlns:a16="http://schemas.microsoft.com/office/drawing/2014/main" id="{0C093364-F63E-C69A-17B0-BBFFADFEA4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6273982"/>
              </p:ext>
            </p:extLst>
          </p:nvPr>
        </p:nvGraphicFramePr>
        <p:xfrm>
          <a:off x="129486" y="1232571"/>
          <a:ext cx="11760435" cy="5362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Metin kutusu 2">
            <a:extLst>
              <a:ext uri="{FF2B5EF4-FFF2-40B4-BE49-F238E27FC236}">
                <a16:creationId xmlns:a16="http://schemas.microsoft.com/office/drawing/2014/main" id="{7B94FED2-F450-481E-5960-CAA01606AECE}"/>
              </a:ext>
            </a:extLst>
          </p:cNvPr>
          <p:cNvSpPr txBox="1"/>
          <p:nvPr/>
        </p:nvSpPr>
        <p:spPr>
          <a:xfrm>
            <a:off x="2302311" y="394104"/>
            <a:ext cx="7587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2060"/>
                </a:solidFill>
                <a:latin typeface="+mj-lt"/>
              </a:rPr>
              <a:t>TÜRKİYE’NİN SERAMİK SAĞLIK GEREÇLERİ İHRACATINDA İLK 10 ÜLKE </a:t>
            </a:r>
          </a:p>
          <a:p>
            <a:r>
              <a:rPr lang="tr-TR" sz="2400" b="1" dirty="0">
                <a:solidFill>
                  <a:srgbClr val="002060"/>
                </a:solidFill>
                <a:latin typeface="+mj-lt"/>
              </a:rPr>
              <a:t>(2021 2022 Yılları 1 Ocak-20 Haziran) (Milyon $)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ED7EDA2-4518-64A8-1023-8FCD6ECA1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86" y="67792"/>
            <a:ext cx="2072030" cy="832630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F7563C79-9ADF-30E9-227C-2098F457C5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3913" y="157761"/>
            <a:ext cx="1936008" cy="425250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8B448A54-9B92-51D7-77F5-26031675080E}"/>
              </a:ext>
            </a:extLst>
          </p:cNvPr>
          <p:cNvSpPr txBox="1"/>
          <p:nvPr/>
        </p:nvSpPr>
        <p:spPr>
          <a:xfrm>
            <a:off x="353268" y="6463896"/>
            <a:ext cx="27095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dirty="0">
                <a:latin typeface="Calibri" panose="020F0502020204030204" pitchFamily="34" charset="0"/>
                <a:cs typeface="Calibri" panose="020F0502020204030204" pitchFamily="34" charset="0"/>
              </a:rPr>
              <a:t>Kaynak: İhracatçı Birlikleri Kayıt Rakamları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84D72745-EB8C-C679-2CEA-B681A8C23A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9136" y="-106532"/>
            <a:ext cx="7862864" cy="696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936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6C828A0-B470-628E-0572-2829C87A9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436" y="436831"/>
            <a:ext cx="4559202" cy="1001443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775F1BBA-35AD-D082-F6BA-B832C09FA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7345" y="1545172"/>
            <a:ext cx="4285859" cy="3767655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4788A315-D7AE-FBD2-F32F-1168AAEB6A6E}"/>
              </a:ext>
            </a:extLst>
          </p:cNvPr>
          <p:cNvSpPr txBox="1"/>
          <p:nvPr/>
        </p:nvSpPr>
        <p:spPr>
          <a:xfrm>
            <a:off x="828675" y="2295525"/>
            <a:ext cx="43239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SERAMİK SEKTÖRÜ DIŞ TİCARET VERİLERİ</a:t>
            </a:r>
          </a:p>
        </p:txBody>
      </p:sp>
    </p:spTree>
    <p:extLst>
      <p:ext uri="{BB962C8B-B14F-4D97-AF65-F5344CB8AC3E}">
        <p14:creationId xmlns:p14="http://schemas.microsoft.com/office/powerpoint/2010/main" val="2469022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095513B-7456-8FE4-6FC0-844485062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436" y="436831"/>
            <a:ext cx="4559202" cy="1001443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E64C9BA1-00ED-2E33-E462-CE1D5DB56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7345" y="1545172"/>
            <a:ext cx="4285859" cy="376765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28E27047-C47D-0059-83DA-1D09722C39EE}"/>
              </a:ext>
            </a:extLst>
          </p:cNvPr>
          <p:cNvSpPr txBox="1"/>
          <p:nvPr/>
        </p:nvSpPr>
        <p:spPr>
          <a:xfrm>
            <a:off x="-88777" y="2246142"/>
            <a:ext cx="75992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DÜNYA SERAMİK KAPLAMA </a:t>
            </a:r>
          </a:p>
          <a:p>
            <a:pPr algn="ctr"/>
            <a:r>
              <a:rPr lang="tr-TR" sz="3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MALZEMELERİ </a:t>
            </a:r>
          </a:p>
          <a:p>
            <a:pPr algn="ctr"/>
            <a:r>
              <a:rPr lang="tr-TR" sz="3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ÜRETİM VE TÜKETİMİ</a:t>
            </a:r>
          </a:p>
        </p:txBody>
      </p:sp>
    </p:spTree>
    <p:extLst>
      <p:ext uri="{BB962C8B-B14F-4D97-AF65-F5344CB8AC3E}">
        <p14:creationId xmlns:p14="http://schemas.microsoft.com/office/powerpoint/2010/main" val="2214236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5851EFFB-6139-3A49-EFFA-32F0DDE65B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802199"/>
              </p:ext>
            </p:extLst>
          </p:nvPr>
        </p:nvGraphicFramePr>
        <p:xfrm>
          <a:off x="455741" y="1481137"/>
          <a:ext cx="9498171" cy="4591189"/>
        </p:xfrm>
        <a:graphic>
          <a:graphicData uri="http://schemas.openxmlformats.org/drawingml/2006/table">
            <a:tbl>
              <a:tblPr/>
              <a:tblGrid>
                <a:gridCol w="1912173">
                  <a:extLst>
                    <a:ext uri="{9D8B030D-6E8A-4147-A177-3AD203B41FA5}">
                      <a16:colId xmlns:a16="http://schemas.microsoft.com/office/drawing/2014/main" val="4235876835"/>
                    </a:ext>
                  </a:extLst>
                </a:gridCol>
                <a:gridCol w="1261465">
                  <a:extLst>
                    <a:ext uri="{9D8B030D-6E8A-4147-A177-3AD203B41FA5}">
                      <a16:colId xmlns:a16="http://schemas.microsoft.com/office/drawing/2014/main" val="2245533914"/>
                    </a:ext>
                  </a:extLst>
                </a:gridCol>
                <a:gridCol w="1073714">
                  <a:extLst>
                    <a:ext uri="{9D8B030D-6E8A-4147-A177-3AD203B41FA5}">
                      <a16:colId xmlns:a16="http://schemas.microsoft.com/office/drawing/2014/main" val="264149521"/>
                    </a:ext>
                  </a:extLst>
                </a:gridCol>
                <a:gridCol w="1062758">
                  <a:extLst>
                    <a:ext uri="{9D8B030D-6E8A-4147-A177-3AD203B41FA5}">
                      <a16:colId xmlns:a16="http://schemas.microsoft.com/office/drawing/2014/main" val="4140812001"/>
                    </a:ext>
                  </a:extLst>
                </a:gridCol>
                <a:gridCol w="1106583">
                  <a:extLst>
                    <a:ext uri="{9D8B030D-6E8A-4147-A177-3AD203B41FA5}">
                      <a16:colId xmlns:a16="http://schemas.microsoft.com/office/drawing/2014/main" val="3538255462"/>
                    </a:ext>
                  </a:extLst>
                </a:gridCol>
                <a:gridCol w="1150409">
                  <a:extLst>
                    <a:ext uri="{9D8B030D-6E8A-4147-A177-3AD203B41FA5}">
                      <a16:colId xmlns:a16="http://schemas.microsoft.com/office/drawing/2014/main" val="3849422174"/>
                    </a:ext>
                  </a:extLst>
                </a:gridCol>
                <a:gridCol w="964152">
                  <a:extLst>
                    <a:ext uri="{9D8B030D-6E8A-4147-A177-3AD203B41FA5}">
                      <a16:colId xmlns:a16="http://schemas.microsoft.com/office/drawing/2014/main" val="3131448116"/>
                    </a:ext>
                  </a:extLst>
                </a:gridCol>
                <a:gridCol w="966917">
                  <a:extLst>
                    <a:ext uri="{9D8B030D-6E8A-4147-A177-3AD203B41FA5}">
                      <a16:colId xmlns:a16="http://schemas.microsoft.com/office/drawing/2014/main" val="79830545"/>
                    </a:ext>
                  </a:extLst>
                </a:gridCol>
              </a:tblGrid>
              <a:tr h="39841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EN ÇOK ÜRETİM YAPAN İLK 10 ÜLKE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749581"/>
                  </a:ext>
                </a:extLst>
              </a:tr>
              <a:tr h="691606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Ülke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 </a:t>
                      </a:r>
                    </a:p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(milyon m² 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 </a:t>
                      </a:r>
                    </a:p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(milyon m²)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 </a:t>
                      </a:r>
                    </a:p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(milyon m²)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 </a:t>
                      </a:r>
                    </a:p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(milyon m²)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 </a:t>
                      </a:r>
                    </a:p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(milyon m²)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Dünya Üretiminde Payı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19/20 yılları arasında değişim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2771949"/>
                  </a:ext>
                </a:extLst>
              </a:tr>
              <a:tr h="2535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ÇİN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8.225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8.474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89557"/>
                  </a:ext>
                </a:extLst>
              </a:tr>
              <a:tr h="2535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 HİNDİSTAN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2399476"/>
                  </a:ext>
                </a:extLst>
              </a:tr>
              <a:tr h="2535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BREZİLYA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-7,60%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643988"/>
                  </a:ext>
                </a:extLst>
              </a:tr>
              <a:tr h="2535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VİYETNAM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-4,60%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624750"/>
                  </a:ext>
                </a:extLst>
              </a:tr>
              <a:tr h="2535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 İSPANYA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-4,30%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484772"/>
                  </a:ext>
                </a:extLst>
              </a:tr>
              <a:tr h="2535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6.İRAN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5375664"/>
                  </a:ext>
                </a:extLst>
              </a:tr>
              <a:tr h="2535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7. TÜRKİYE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2,3%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25,00%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683821"/>
                  </a:ext>
                </a:extLst>
              </a:tr>
              <a:tr h="2535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 İTALYA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-14,20%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2108300"/>
                  </a:ext>
                </a:extLst>
              </a:tr>
              <a:tr h="2535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 ENDONEZYA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-12,40%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888948"/>
                  </a:ext>
                </a:extLst>
              </a:tr>
              <a:tr h="2535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 MISIR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1159493"/>
                  </a:ext>
                </a:extLst>
              </a:tr>
              <a:tr h="49499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14.940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13.977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13.408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1114916"/>
                  </a:ext>
                </a:extLst>
              </a:tr>
              <a:tr h="47084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DÜNYA TOPLAMI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17.110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17.414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15.827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6116576"/>
                  </a:ext>
                </a:extLst>
              </a:tr>
            </a:tbl>
          </a:graphicData>
        </a:graphic>
      </p:graphicFrame>
      <p:sp>
        <p:nvSpPr>
          <p:cNvPr id="3" name="Metin kutusu 2">
            <a:extLst>
              <a:ext uri="{FF2B5EF4-FFF2-40B4-BE49-F238E27FC236}">
                <a16:creationId xmlns:a16="http://schemas.microsoft.com/office/drawing/2014/main" id="{2E1C4F5E-D4D1-3600-C3FF-82CA6237859A}"/>
              </a:ext>
            </a:extLst>
          </p:cNvPr>
          <p:cNvSpPr txBox="1"/>
          <p:nvPr/>
        </p:nvSpPr>
        <p:spPr>
          <a:xfrm>
            <a:off x="340332" y="6072327"/>
            <a:ext cx="74098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Kaynak</a:t>
            </a:r>
            <a:r>
              <a:rPr lang="tr-TR" sz="11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FONCE ACIMAC SURVEY DEPT, “WORLD PRODUCTION AND CONSUMPTION OF CERAMIC TILES”, 9TH EDITION 2021</a:t>
            </a:r>
            <a:endParaRPr lang="tr-TR" sz="11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68DE79C-A522-4461-512A-663484E3C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86" y="67792"/>
            <a:ext cx="2072030" cy="832630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44C6FDDE-3E53-CAE6-1D7E-ED376253EE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3913" y="157761"/>
            <a:ext cx="1936008" cy="425250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3ABF678B-1501-F204-B443-6198C465402D}"/>
              </a:ext>
            </a:extLst>
          </p:cNvPr>
          <p:cNvSpPr txBox="1"/>
          <p:nvPr/>
        </p:nvSpPr>
        <p:spPr>
          <a:xfrm>
            <a:off x="10118302" y="876319"/>
            <a:ext cx="194421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600" dirty="0"/>
              <a:t>World </a:t>
            </a:r>
            <a:r>
              <a:rPr lang="tr-TR" sz="1600" dirty="0" err="1"/>
              <a:t>Production</a:t>
            </a:r>
            <a:r>
              <a:rPr lang="tr-TR" sz="1600" dirty="0"/>
              <a:t> </a:t>
            </a:r>
            <a:r>
              <a:rPr lang="tr-TR" sz="1600" dirty="0" err="1"/>
              <a:t>and</a:t>
            </a:r>
            <a:r>
              <a:rPr lang="tr-TR" sz="1600" dirty="0"/>
              <a:t> </a:t>
            </a:r>
            <a:r>
              <a:rPr lang="tr-TR" sz="1600" dirty="0" err="1"/>
              <a:t>Consumption</a:t>
            </a:r>
            <a:r>
              <a:rPr lang="tr-TR" sz="1600" dirty="0"/>
              <a:t> of </a:t>
            </a:r>
            <a:r>
              <a:rPr lang="tr-TR" sz="1600" dirty="0" err="1"/>
              <a:t>Ceramic</a:t>
            </a:r>
            <a:r>
              <a:rPr lang="tr-TR" sz="1600" dirty="0"/>
              <a:t> </a:t>
            </a:r>
            <a:r>
              <a:rPr lang="tr-TR" sz="1600" dirty="0" err="1"/>
              <a:t>Tiles</a:t>
            </a:r>
            <a:r>
              <a:rPr lang="tr-TR" sz="1600" dirty="0"/>
              <a:t> Raporu’na göre Türkiye’nin seramik kaplama malzemeleri üretiminin her yıl %4,5 artarak 2025 yılına kadar 461 milyon m² olması bekleniyor.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EA1CC0A9-73FC-295B-6C5E-9EBEE567C4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1936" y="3107184"/>
            <a:ext cx="4140063" cy="3750816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0F481ECF-2444-35B8-4AD4-C5DAAC4AEC9C}"/>
              </a:ext>
            </a:extLst>
          </p:cNvPr>
          <p:cNvSpPr txBox="1"/>
          <p:nvPr/>
        </p:nvSpPr>
        <p:spPr>
          <a:xfrm>
            <a:off x="921450" y="876319"/>
            <a:ext cx="7787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SERAMİK KAPLAMA MALZEMELERİ ÜRETİMİ (2016-2020)</a:t>
            </a:r>
          </a:p>
        </p:txBody>
      </p:sp>
    </p:spTree>
    <p:extLst>
      <p:ext uri="{BB962C8B-B14F-4D97-AF65-F5344CB8AC3E}">
        <p14:creationId xmlns:p14="http://schemas.microsoft.com/office/powerpoint/2010/main" val="3497692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4C2AF46-D215-58F4-3A25-FBB05CA736D3}"/>
              </a:ext>
            </a:extLst>
          </p:cNvPr>
          <p:cNvSpPr txBox="1"/>
          <p:nvPr/>
        </p:nvSpPr>
        <p:spPr>
          <a:xfrm>
            <a:off x="887767" y="900422"/>
            <a:ext cx="7483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SERAMİK KAPLAMA MALZEMELERİ TÜKETİMİ (2016-2020)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E085314-578E-2644-4F2D-76A3D76F0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86" y="67792"/>
            <a:ext cx="2072030" cy="832630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D3D24B38-5951-787A-CF7F-9BA19F0E7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3913" y="157761"/>
            <a:ext cx="1936008" cy="425250"/>
          </a:xfrm>
          <a:prstGeom prst="rect">
            <a:avLst/>
          </a:prstGeom>
        </p:spPr>
      </p:pic>
      <p:graphicFrame>
        <p:nvGraphicFramePr>
          <p:cNvPr id="7" name="Tablo 6">
            <a:extLst>
              <a:ext uri="{FF2B5EF4-FFF2-40B4-BE49-F238E27FC236}">
                <a16:creationId xmlns:a16="http://schemas.microsoft.com/office/drawing/2014/main" id="{2687AEF2-EEAC-C0BE-54CB-9CA9D26530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280706"/>
              </p:ext>
            </p:extLst>
          </p:nvPr>
        </p:nvGraphicFramePr>
        <p:xfrm>
          <a:off x="248576" y="1573619"/>
          <a:ext cx="9357062" cy="4640746"/>
        </p:xfrm>
        <a:graphic>
          <a:graphicData uri="http://schemas.openxmlformats.org/drawingml/2006/table">
            <a:tbl>
              <a:tblPr/>
              <a:tblGrid>
                <a:gridCol w="1612877">
                  <a:extLst>
                    <a:ext uri="{9D8B030D-6E8A-4147-A177-3AD203B41FA5}">
                      <a16:colId xmlns:a16="http://schemas.microsoft.com/office/drawing/2014/main" val="451873725"/>
                    </a:ext>
                  </a:extLst>
                </a:gridCol>
                <a:gridCol w="1043628">
                  <a:extLst>
                    <a:ext uri="{9D8B030D-6E8A-4147-A177-3AD203B41FA5}">
                      <a16:colId xmlns:a16="http://schemas.microsoft.com/office/drawing/2014/main" val="2265300256"/>
                    </a:ext>
                  </a:extLst>
                </a:gridCol>
                <a:gridCol w="1122688">
                  <a:extLst>
                    <a:ext uri="{9D8B030D-6E8A-4147-A177-3AD203B41FA5}">
                      <a16:colId xmlns:a16="http://schemas.microsoft.com/office/drawing/2014/main" val="1315089322"/>
                    </a:ext>
                  </a:extLst>
                </a:gridCol>
                <a:gridCol w="1079205">
                  <a:extLst>
                    <a:ext uri="{9D8B030D-6E8A-4147-A177-3AD203B41FA5}">
                      <a16:colId xmlns:a16="http://schemas.microsoft.com/office/drawing/2014/main" val="3995889830"/>
                    </a:ext>
                  </a:extLst>
                </a:gridCol>
                <a:gridCol w="1079205">
                  <a:extLst>
                    <a:ext uri="{9D8B030D-6E8A-4147-A177-3AD203B41FA5}">
                      <a16:colId xmlns:a16="http://schemas.microsoft.com/office/drawing/2014/main" val="1742106153"/>
                    </a:ext>
                  </a:extLst>
                </a:gridCol>
                <a:gridCol w="1126643">
                  <a:extLst>
                    <a:ext uri="{9D8B030D-6E8A-4147-A177-3AD203B41FA5}">
                      <a16:colId xmlns:a16="http://schemas.microsoft.com/office/drawing/2014/main" val="3791100496"/>
                    </a:ext>
                  </a:extLst>
                </a:gridCol>
                <a:gridCol w="1091064">
                  <a:extLst>
                    <a:ext uri="{9D8B030D-6E8A-4147-A177-3AD203B41FA5}">
                      <a16:colId xmlns:a16="http://schemas.microsoft.com/office/drawing/2014/main" val="76968918"/>
                    </a:ext>
                  </a:extLst>
                </a:gridCol>
                <a:gridCol w="1201752">
                  <a:extLst>
                    <a:ext uri="{9D8B030D-6E8A-4147-A177-3AD203B41FA5}">
                      <a16:colId xmlns:a16="http://schemas.microsoft.com/office/drawing/2014/main" val="147879611"/>
                    </a:ext>
                  </a:extLst>
                </a:gridCol>
              </a:tblGrid>
              <a:tr h="35831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EN ÇOK TÜKETİM YAPAN İLK 10 ÜLKE</a:t>
                      </a:r>
                    </a:p>
                  </a:txBody>
                  <a:tcPr marL="9412" marR="9412" marT="9412" marB="0" anchor="ctr">
                    <a:lnL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119881"/>
                  </a:ext>
                </a:extLst>
              </a:tr>
              <a:tr h="93379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Ülke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 (milyon m²)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 (milyon m²)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 (milyon m²)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 (milyon m²)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 (milyon m²)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2020'de Dünya Üretimi (%)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19/20 yılları arasında değişim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9345244"/>
                  </a:ext>
                </a:extLst>
              </a:tr>
              <a:tr h="228020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ÇİN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9.245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9.244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8.163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7.453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7.859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49,0%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5,40%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492020"/>
                  </a:ext>
                </a:extLst>
              </a:tr>
              <a:tr h="228020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 HİNDİSTAN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785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861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876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910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885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-2,70%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6063199"/>
                  </a:ext>
                </a:extLst>
              </a:tr>
              <a:tr h="228020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BREZİLYA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765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775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802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829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3,40%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200506"/>
                  </a:ext>
                </a:extLst>
              </a:tr>
              <a:tr h="228020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VİETNAM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412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580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542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467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-14,30%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9496369"/>
                  </a:ext>
                </a:extLst>
              </a:tr>
              <a:tr h="228020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 ENDONEZYA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369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336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450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413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357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-13,60%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374419"/>
                  </a:ext>
                </a:extLst>
              </a:tr>
              <a:tr h="228020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 ABD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274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284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289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273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264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-3,30%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619577"/>
                  </a:ext>
                </a:extLst>
              </a:tr>
              <a:tr h="228020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 MEKSİKA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235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236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238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1,70%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942319"/>
                  </a:ext>
                </a:extLst>
              </a:tr>
              <a:tr h="228020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8. TÜRKİYE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239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251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236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185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241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1,70%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4774695"/>
                  </a:ext>
                </a:extLst>
              </a:tr>
              <a:tr h="427808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 SUUDİ ARABİSTAN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248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176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238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25,30%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104597"/>
                  </a:ext>
                </a:extLst>
              </a:tr>
              <a:tr h="228020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 MISIR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236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237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-0,80%</a:t>
                      </a:r>
                    </a:p>
                  </a:txBody>
                  <a:tcPr marL="9412" marR="9412" marT="9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4868720"/>
                  </a:ext>
                </a:extLst>
              </a:tr>
              <a:tr h="445181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12.811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13.018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11.979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11.170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11.552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72,0%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3,40%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689041"/>
                  </a:ext>
                </a:extLst>
              </a:tr>
              <a:tr h="42346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DÜNYA TOPLAMI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16.859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17.229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16.426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15.650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16.035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412" marR="9412" marT="9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1256917"/>
                  </a:ext>
                </a:extLst>
              </a:tr>
            </a:tbl>
          </a:graphicData>
        </a:graphic>
      </p:graphicFrame>
      <p:sp>
        <p:nvSpPr>
          <p:cNvPr id="8" name="Metin kutusu 7">
            <a:extLst>
              <a:ext uri="{FF2B5EF4-FFF2-40B4-BE49-F238E27FC236}">
                <a16:creationId xmlns:a16="http://schemas.microsoft.com/office/drawing/2014/main" id="{9844B491-9866-CF88-5E95-8122292C333F}"/>
              </a:ext>
            </a:extLst>
          </p:cNvPr>
          <p:cNvSpPr txBox="1"/>
          <p:nvPr/>
        </p:nvSpPr>
        <p:spPr>
          <a:xfrm>
            <a:off x="404505" y="6322586"/>
            <a:ext cx="74877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E2B2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Kaynak</a:t>
            </a:r>
            <a:r>
              <a:rPr kumimoji="0" lang="tr-TR" sz="1100" b="1" i="0" u="none" strike="noStrike" kern="1200" cap="none" spc="0" normalizeH="0" baseline="0" noProof="0" dirty="0">
                <a:ln>
                  <a:noFill/>
                </a:ln>
                <a:solidFill>
                  <a:srgbClr val="2E2B2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E2B2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FONCE ACIMAC SURVEY DEPT, “WORLD PRODUCTION AND CONSUMPTION OF CERAMIC TILES”, 9TH EDITION 2021</a:t>
            </a:r>
            <a:endParaRPr kumimoji="0" lang="tr-TR" sz="1100" b="1" i="0" u="none" strike="noStrike" kern="1200" cap="none" spc="0" normalizeH="0" baseline="0" noProof="0" dirty="0">
              <a:ln>
                <a:noFill/>
              </a:ln>
              <a:solidFill>
                <a:srgbClr val="2E2B2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9042D58A-7FA7-1379-5D98-C30957DE37A5}"/>
              </a:ext>
            </a:extLst>
          </p:cNvPr>
          <p:cNvSpPr txBox="1"/>
          <p:nvPr/>
        </p:nvSpPr>
        <p:spPr>
          <a:xfrm>
            <a:off x="9827581" y="1573619"/>
            <a:ext cx="22422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600" dirty="0"/>
              <a:t>World </a:t>
            </a:r>
            <a:r>
              <a:rPr lang="tr-TR" sz="1600" dirty="0" err="1"/>
              <a:t>Production</a:t>
            </a:r>
            <a:r>
              <a:rPr lang="tr-TR" sz="1600" dirty="0"/>
              <a:t> </a:t>
            </a:r>
            <a:r>
              <a:rPr lang="tr-TR" sz="1600" dirty="0" err="1"/>
              <a:t>and</a:t>
            </a:r>
            <a:r>
              <a:rPr lang="tr-TR" sz="1600" dirty="0"/>
              <a:t> </a:t>
            </a:r>
            <a:r>
              <a:rPr lang="tr-TR" sz="1600" dirty="0" err="1"/>
              <a:t>Consumption</a:t>
            </a:r>
            <a:r>
              <a:rPr lang="tr-TR" sz="1600" dirty="0"/>
              <a:t> of </a:t>
            </a:r>
            <a:r>
              <a:rPr lang="tr-TR" sz="1600" dirty="0" err="1"/>
              <a:t>Ceramic</a:t>
            </a:r>
            <a:r>
              <a:rPr lang="tr-TR" sz="1600" dirty="0"/>
              <a:t> </a:t>
            </a:r>
            <a:r>
              <a:rPr lang="tr-TR" sz="1600" dirty="0" err="1"/>
              <a:t>Tiles</a:t>
            </a:r>
            <a:r>
              <a:rPr lang="tr-TR" sz="1600" dirty="0"/>
              <a:t> Raporu’na göre Türkiye’nin seramik kaplama malzemeleri tüketiminin her yıl %5,1 artarak 2025 yılına kadar  390 milyon m² olması bekleniyor.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4428DB95-5B3D-9A88-98A0-7B38984E5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487" y="157762"/>
            <a:ext cx="7547513" cy="667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41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5DAAAFFC-B12C-C7E5-A830-7F0D5B40187D}"/>
              </a:ext>
            </a:extLst>
          </p:cNvPr>
          <p:cNvSpPr txBox="1"/>
          <p:nvPr/>
        </p:nvSpPr>
        <p:spPr>
          <a:xfrm>
            <a:off x="247650" y="2068459"/>
            <a:ext cx="4791493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SERAMİK KAPLAMA MALZEMELERİ</a:t>
            </a:r>
          </a:p>
          <a:p>
            <a:r>
              <a:rPr lang="tr-TR" sz="3200" b="1" dirty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(SKM) İHRACATI</a:t>
            </a:r>
          </a:p>
          <a:p>
            <a:r>
              <a:rPr lang="tr-TR" sz="3200" b="1" dirty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(GTIP 6907)</a:t>
            </a:r>
          </a:p>
          <a:p>
            <a:endParaRPr lang="tr-TR" sz="3300" b="1" dirty="0">
              <a:solidFill>
                <a:srgbClr val="D7272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A85E23-0EBE-A79D-8EE2-B42D306A7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436" y="436831"/>
            <a:ext cx="4559202" cy="1001443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0AFB460C-58C4-E398-9158-88BEB4367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0040" y="1268309"/>
            <a:ext cx="4290784" cy="376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71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k 1">
            <a:extLst>
              <a:ext uri="{FF2B5EF4-FFF2-40B4-BE49-F238E27FC236}">
                <a16:creationId xmlns:a16="http://schemas.microsoft.com/office/drawing/2014/main" id="{43B5FFCB-1062-A75D-8560-AF3B321D76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7104491"/>
              </p:ext>
            </p:extLst>
          </p:nvPr>
        </p:nvGraphicFramePr>
        <p:xfrm>
          <a:off x="84801" y="900423"/>
          <a:ext cx="9689514" cy="5889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Picture 6">
            <a:extLst>
              <a:ext uri="{FF2B5EF4-FFF2-40B4-BE49-F238E27FC236}">
                <a16:creationId xmlns:a16="http://schemas.microsoft.com/office/drawing/2014/main" id="{B638BBBD-6395-423E-D3EC-7DCD0ECC53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"/>
          </a:blip>
          <a:srcRect r="9808" b="30641"/>
          <a:stretch/>
        </p:blipFill>
        <p:spPr>
          <a:xfrm>
            <a:off x="3970606" y="67791"/>
            <a:ext cx="8221394" cy="67902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D11FB2-7C65-C8BA-6AA3-EDC2B184B1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3913" y="157761"/>
            <a:ext cx="1936008" cy="425250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3051359F-7B5D-86BA-BA15-1A9F8B683F73}"/>
              </a:ext>
            </a:extLst>
          </p:cNvPr>
          <p:cNvSpPr txBox="1"/>
          <p:nvPr/>
        </p:nvSpPr>
        <p:spPr>
          <a:xfrm>
            <a:off x="9579006" y="625119"/>
            <a:ext cx="261299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tr-TR" sz="1600" dirty="0">
                <a:cs typeface="Calibri" panose="020F0502020204030204" pitchFamily="34" charset="0"/>
              </a:rPr>
              <a:t>Seramik Kaplama Malzemeleri Dünya ihracatında Türkiye 2021 yılında ihracatını 2020 yılına göre %25 artırarak $ bazında 981 milyon $ ihracat gerçekleştirmiş ve Dünya sıralamasında 5. sıradaki yerini korumuştur</a:t>
            </a:r>
            <a:r>
              <a:rPr lang="tr-TR" dirty="0"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D0A21030-11AB-2F9A-BB0C-0729FC8A94B3}"/>
              </a:ext>
            </a:extLst>
          </p:cNvPr>
          <p:cNvSpPr txBox="1"/>
          <p:nvPr/>
        </p:nvSpPr>
        <p:spPr>
          <a:xfrm>
            <a:off x="9631900" y="3250889"/>
            <a:ext cx="25099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tr-TR" sz="1600" dirty="0">
                <a:cs typeface="Calibri" panose="020F0502020204030204" pitchFamily="34" charset="0"/>
              </a:rPr>
              <a:t>Türkiye’nin rakipleri İtalya ve İspanya’nın 2021 yılı SKM ihracatları değer bazında %22 ve %29 artarken Çin’in ihracatı değer bazında %10 azalmıştır.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6B38F22C-B1B9-46E0-1C2C-6CBB85696C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86" y="67792"/>
            <a:ext cx="2072030" cy="832630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A70545A2-5FC1-1C27-2F24-2234A19F4810}"/>
              </a:ext>
            </a:extLst>
          </p:cNvPr>
          <p:cNvSpPr txBox="1"/>
          <p:nvPr/>
        </p:nvSpPr>
        <p:spPr>
          <a:xfrm>
            <a:off x="10026008" y="5266456"/>
            <a:ext cx="2165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>
                <a:latin typeface="Arial" panose="020B0604020202020204" pitchFamily="34" charset="0"/>
                <a:cs typeface="Arial" panose="020B0604020202020204" pitchFamily="34" charset="0"/>
              </a:rPr>
              <a:t>*İran ve BAE verileri eksiktir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58828422-E6F7-8BAA-B342-921DCAD698E3}"/>
              </a:ext>
            </a:extLst>
          </p:cNvPr>
          <p:cNvSpPr txBox="1"/>
          <p:nvPr/>
        </p:nvSpPr>
        <p:spPr>
          <a:xfrm>
            <a:off x="10056616" y="5918008"/>
            <a:ext cx="2085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>
                <a:latin typeface="Arial" panose="020B0604020202020204" pitchFamily="34" charset="0"/>
                <a:cs typeface="Arial" panose="020B0604020202020204" pitchFamily="34" charset="0"/>
              </a:rPr>
              <a:t>** Meksika ihracat birim fiyatları eksiktir</a:t>
            </a:r>
          </a:p>
        </p:txBody>
      </p:sp>
    </p:spTree>
    <p:extLst>
      <p:ext uri="{BB962C8B-B14F-4D97-AF65-F5344CB8AC3E}">
        <p14:creationId xmlns:p14="http://schemas.microsoft.com/office/powerpoint/2010/main" val="2926705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F7CA5CA9-0BB0-8C24-AC9D-134E673D3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8364" y="719092"/>
            <a:ext cx="5573021" cy="52822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ACAE37-1AAC-F131-EE50-15E2B1008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436" y="436832"/>
            <a:ext cx="3363603" cy="738826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8B105A77-BAF4-4377-76ED-E74AA42DD863}"/>
              </a:ext>
            </a:extLst>
          </p:cNvPr>
          <p:cNvSpPr txBox="1"/>
          <p:nvPr/>
        </p:nvSpPr>
        <p:spPr>
          <a:xfrm>
            <a:off x="383959" y="2009550"/>
            <a:ext cx="447212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0" u="none" strike="noStrike" kern="1200" cap="none" spc="0" normalizeH="0" baseline="0" noProof="0" dirty="0">
                <a:ln>
                  <a:noFill/>
                </a:ln>
                <a:solidFill>
                  <a:srgbClr val="AC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SERAMİK KAPLAMA MALZEMELERİ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0" u="none" strike="noStrike" kern="1200" cap="none" spc="0" normalizeH="0" baseline="0" noProof="0" dirty="0">
                <a:ln>
                  <a:noFill/>
                </a:ln>
                <a:solidFill>
                  <a:srgbClr val="AC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(SKM) İTHALATI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0" u="none" strike="noStrike" kern="1200" cap="none" spc="0" normalizeH="0" baseline="0" noProof="0" dirty="0">
                <a:ln>
                  <a:noFill/>
                </a:ln>
                <a:solidFill>
                  <a:srgbClr val="AC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(GTIP 6907)</a:t>
            </a:r>
          </a:p>
        </p:txBody>
      </p:sp>
    </p:spTree>
    <p:extLst>
      <p:ext uri="{BB962C8B-B14F-4D97-AF65-F5344CB8AC3E}">
        <p14:creationId xmlns:p14="http://schemas.microsoft.com/office/powerpoint/2010/main" val="2872587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ik 4">
            <a:extLst>
              <a:ext uri="{FF2B5EF4-FFF2-40B4-BE49-F238E27FC236}">
                <a16:creationId xmlns:a16="http://schemas.microsoft.com/office/drawing/2014/main" id="{513F6733-ACAA-94E6-99F9-D38340A32B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9689418"/>
              </p:ext>
            </p:extLst>
          </p:nvPr>
        </p:nvGraphicFramePr>
        <p:xfrm>
          <a:off x="191063" y="1064648"/>
          <a:ext cx="10009380" cy="5704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6">
            <a:extLst>
              <a:ext uri="{FF2B5EF4-FFF2-40B4-BE49-F238E27FC236}">
                <a16:creationId xmlns:a16="http://schemas.microsoft.com/office/drawing/2014/main" id="{690EB998-8F57-B0B6-8486-E1E7070F35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"/>
          </a:blip>
          <a:srcRect r="9808" b="30641"/>
          <a:stretch/>
        </p:blipFill>
        <p:spPr>
          <a:xfrm>
            <a:off x="4563122" y="-39753"/>
            <a:ext cx="7583455" cy="6858000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C03AFA15-5212-AB21-9262-F3FE8DA44056}"/>
              </a:ext>
            </a:extLst>
          </p:cNvPr>
          <p:cNvSpPr txBox="1"/>
          <p:nvPr/>
        </p:nvSpPr>
        <p:spPr>
          <a:xfrm>
            <a:off x="1704975" y="602983"/>
            <a:ext cx="663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DÜNYA SKM İTHALATINDA İLK 10 ÜLKE (Milyon $)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55B44022-0A08-52D1-6DF6-D62B2F3BB5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127" y="170530"/>
            <a:ext cx="1938696" cy="426757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D6943EB1-2DAD-8CD3-F128-3CEE41763848}"/>
              </a:ext>
            </a:extLst>
          </p:cNvPr>
          <p:cNvSpPr txBox="1"/>
          <p:nvPr/>
        </p:nvSpPr>
        <p:spPr>
          <a:xfrm>
            <a:off x="9965352" y="60610"/>
            <a:ext cx="21812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tr-TR" sz="1400" dirty="0">
                <a:cs typeface="Calibri" panose="020F0502020204030204" pitchFamily="34" charset="0"/>
              </a:rPr>
              <a:t>2021 yılında en fazla SKM ithalatını ABD yapmıştır. ABD’nin SKM ithalat pazarları sırasıyla İtalya, İspanya, Meksika ve Türkiye’dir. </a:t>
            </a:r>
          </a:p>
          <a:p>
            <a:pPr algn="just"/>
            <a:endParaRPr lang="tr-TR" sz="1400" dirty="0">
              <a:cs typeface="Calibri" panose="020F050202020403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tr-TR" sz="1400" dirty="0" err="1">
                <a:cs typeface="Calibri" panose="020F0502020204030204" pitchFamily="34" charset="0"/>
              </a:rPr>
              <a:t>Trademap</a:t>
            </a:r>
            <a:r>
              <a:rPr lang="tr-TR" sz="1400" dirty="0">
                <a:cs typeface="Calibri" panose="020F0502020204030204" pitchFamily="34" charset="0"/>
              </a:rPr>
              <a:t> verilerine göre Türkiye ABD’ye 2021 yılında 203 milyon $’</a:t>
            </a:r>
            <a:r>
              <a:rPr lang="tr-TR" sz="1400" dirty="0" err="1">
                <a:cs typeface="Calibri" panose="020F0502020204030204" pitchFamily="34" charset="0"/>
              </a:rPr>
              <a:t>lık</a:t>
            </a:r>
            <a:r>
              <a:rPr lang="tr-TR" sz="1400" dirty="0">
                <a:cs typeface="Calibri" panose="020F0502020204030204" pitchFamily="34" charset="0"/>
              </a:rPr>
              <a:t> SKM ihracatı gerçekleştirmiştir. </a:t>
            </a:r>
          </a:p>
          <a:p>
            <a:pPr algn="just"/>
            <a:endParaRPr lang="tr-T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1B51250-68D8-803E-9F04-1BEC22AC2FF2}"/>
              </a:ext>
            </a:extLst>
          </p:cNvPr>
          <p:cNvSpPr txBox="1"/>
          <p:nvPr/>
        </p:nvSpPr>
        <p:spPr>
          <a:xfrm>
            <a:off x="10063952" y="2630389"/>
            <a:ext cx="199680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tr-TR" sz="1400" dirty="0">
                <a:cs typeface="Calibri" panose="020F0502020204030204" pitchFamily="34" charset="0"/>
              </a:rPr>
              <a:t>ABD, Fransa ve Almanya’nın 2020 yılındaki sıralaması değişmemiştir. Filipinler’de ise ithalat artışı dikkat çekmektedir. 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508FC04-AB29-D2CF-5B97-F4967C4A09DC}"/>
              </a:ext>
            </a:extLst>
          </p:cNvPr>
          <p:cNvSpPr txBox="1"/>
          <p:nvPr/>
        </p:nvSpPr>
        <p:spPr>
          <a:xfrm>
            <a:off x="10063611" y="4235883"/>
            <a:ext cx="18771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tr-TR" sz="1400" dirty="0">
                <a:cs typeface="Calibri" panose="020F0502020204030204" pitchFamily="34" charset="0"/>
              </a:rPr>
              <a:t>Suudi Arabistan’ın SKM ithalatı ise 2020 yılına göre %19 azalarak 587 milyon $ olarak gerçekleşmiştir.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4FA882E4-E1CF-3202-EB48-F24DF1183E85}"/>
              </a:ext>
            </a:extLst>
          </p:cNvPr>
          <p:cNvSpPr txBox="1"/>
          <p:nvPr/>
        </p:nvSpPr>
        <p:spPr>
          <a:xfrm>
            <a:off x="9537277" y="6004470"/>
            <a:ext cx="249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200" b="1" dirty="0">
                <a:latin typeface="Arial" panose="020B0604020202020204" pitchFamily="34" charset="0"/>
                <a:cs typeface="Arial" panose="020B0604020202020204" pitchFamily="34" charset="0"/>
              </a:rPr>
              <a:t>*İsrail’in 2021 yılı SKM ithalat miktarı açıklanmadığı için 2021 yılı ithalat birim fiyatı eksiktir.</a:t>
            </a:r>
          </a:p>
        </p:txBody>
      </p:sp>
    </p:spTree>
    <p:extLst>
      <p:ext uri="{BB962C8B-B14F-4D97-AF65-F5344CB8AC3E}">
        <p14:creationId xmlns:p14="http://schemas.microsoft.com/office/powerpoint/2010/main" val="1611216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B334D7C-4AA6-5BE5-F344-93CEB0F96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4" y="112643"/>
            <a:ext cx="2924315" cy="1106735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84FF2246-BA80-A4F2-5A63-579EF9839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8147" y="1336228"/>
            <a:ext cx="4285859" cy="3767655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72564BA8-6616-EAEE-E0D3-44D6E3CF58FD}"/>
              </a:ext>
            </a:extLst>
          </p:cNvPr>
          <p:cNvSpPr txBox="1"/>
          <p:nvPr/>
        </p:nvSpPr>
        <p:spPr>
          <a:xfrm>
            <a:off x="107494" y="2105025"/>
            <a:ext cx="61531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A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SERAMİK KAPLAMA MALZEMELERİ İHRAÇ BİRİM FİYATLARI KARŞILAŞTIRMASI</a:t>
            </a:r>
          </a:p>
        </p:txBody>
      </p:sp>
    </p:spTree>
    <p:extLst>
      <p:ext uri="{BB962C8B-B14F-4D97-AF65-F5344CB8AC3E}">
        <p14:creationId xmlns:p14="http://schemas.microsoft.com/office/powerpoint/2010/main" val="2147834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9A57C">
                <a:lumMod val="5000"/>
                <a:lumOff val="95000"/>
              </a:srgbClr>
            </a:gs>
            <a:gs pos="74000">
              <a:srgbClr val="A9A57C">
                <a:lumMod val="45000"/>
                <a:lumOff val="55000"/>
              </a:srgbClr>
            </a:gs>
            <a:gs pos="83000">
              <a:srgbClr val="A9A57C">
                <a:lumMod val="45000"/>
                <a:lumOff val="55000"/>
              </a:srgbClr>
            </a:gs>
            <a:gs pos="100000">
              <a:srgbClr val="A9A57C">
                <a:lumMod val="30000"/>
                <a:lumOff val="70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k 1">
            <a:extLst>
              <a:ext uri="{FF2B5EF4-FFF2-40B4-BE49-F238E27FC236}">
                <a16:creationId xmlns:a16="http://schemas.microsoft.com/office/drawing/2014/main" id="{01B2830D-28EC-FD0B-72ED-6E7D37A45E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23005"/>
              </p:ext>
            </p:extLst>
          </p:nvPr>
        </p:nvGraphicFramePr>
        <p:xfrm>
          <a:off x="0" y="0"/>
          <a:ext cx="12191999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6">
            <a:extLst>
              <a:ext uri="{FF2B5EF4-FFF2-40B4-BE49-F238E27FC236}">
                <a16:creationId xmlns:a16="http://schemas.microsoft.com/office/drawing/2014/main" id="{ADFBD5A1-0DB4-B988-8812-85353FC929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"/>
          </a:blip>
          <a:srcRect r="9808" b="30641"/>
          <a:stretch/>
        </p:blipFill>
        <p:spPr>
          <a:xfrm>
            <a:off x="5070902" y="1260628"/>
            <a:ext cx="7121097" cy="559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741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k 2">
            <a:extLst>
              <a:ext uri="{FF2B5EF4-FFF2-40B4-BE49-F238E27FC236}">
                <a16:creationId xmlns:a16="http://schemas.microsoft.com/office/drawing/2014/main" id="{A76BA2B5-996E-52AB-1BD9-DFBECBBD8F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6002888"/>
              </p:ext>
            </p:extLst>
          </p:nvPr>
        </p:nvGraphicFramePr>
        <p:xfrm>
          <a:off x="0" y="304800"/>
          <a:ext cx="11019995" cy="648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Metin kutusu 3">
            <a:extLst>
              <a:ext uri="{FF2B5EF4-FFF2-40B4-BE49-F238E27FC236}">
                <a16:creationId xmlns:a16="http://schemas.microsoft.com/office/drawing/2014/main" id="{07E05C59-92CD-C24B-69E4-6C1B5AB1EFC9}"/>
              </a:ext>
            </a:extLst>
          </p:cNvPr>
          <p:cNvSpPr txBox="1"/>
          <p:nvPr/>
        </p:nvSpPr>
        <p:spPr>
          <a:xfrm>
            <a:off x="0" y="6411493"/>
            <a:ext cx="3773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Kaynak: TRADEMAP (CIF Fiyatlarıdır)</a:t>
            </a:r>
          </a:p>
        </p:txBody>
      </p:sp>
      <p:sp>
        <p:nvSpPr>
          <p:cNvPr id="5" name="Ok: Yukarı 4">
            <a:extLst>
              <a:ext uri="{FF2B5EF4-FFF2-40B4-BE49-F238E27FC236}">
                <a16:creationId xmlns:a16="http://schemas.microsoft.com/office/drawing/2014/main" id="{FA1C5627-4986-D443-B038-61CB39F9F234}"/>
              </a:ext>
            </a:extLst>
          </p:cNvPr>
          <p:cNvSpPr/>
          <p:nvPr/>
        </p:nvSpPr>
        <p:spPr>
          <a:xfrm>
            <a:off x="4203022" y="1908738"/>
            <a:ext cx="719646" cy="664143"/>
          </a:xfrm>
          <a:prstGeom prst="up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200" b="1" dirty="0">
                <a:latin typeface="Calibri" panose="020F0502020204030204" pitchFamily="34" charset="0"/>
                <a:cs typeface="Calibri" panose="020F0502020204030204" pitchFamily="34" charset="0"/>
              </a:rPr>
              <a:t>%7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60FE4516-3DDE-5723-5C6E-82DE79EEA9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1" y="61461"/>
            <a:ext cx="2031673" cy="809288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BF0E8A59-8BAE-28D5-06D4-7828C144B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387" y="64668"/>
            <a:ext cx="2859982" cy="905170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1D768B26-29C2-99DA-081C-0974DE5E024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5000"/>
          </a:blip>
          <a:srcRect r="9808" b="30641"/>
          <a:stretch/>
        </p:blipFill>
        <p:spPr>
          <a:xfrm>
            <a:off x="4203022" y="0"/>
            <a:ext cx="7988977" cy="6858000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E05C63DF-2889-1870-3ECF-8D1FD8F0A54D}"/>
              </a:ext>
            </a:extLst>
          </p:cNvPr>
          <p:cNvSpPr txBox="1"/>
          <p:nvPr/>
        </p:nvSpPr>
        <p:spPr>
          <a:xfrm>
            <a:off x="9729926" y="1729706"/>
            <a:ext cx="22700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İhracatçı Birlikleri kayıt rakamlarına göre Türkiye’nin ABD’ye 2021 yılı SKM ihracatı birim fiyatı 5,3 $’</a:t>
            </a:r>
            <a:r>
              <a:rPr kumimoji="0" lang="tr-TR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dır</a:t>
            </a:r>
            <a:r>
              <a:rPr kumimoji="0" lang="tr-T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1496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k 1">
            <a:extLst>
              <a:ext uri="{FF2B5EF4-FFF2-40B4-BE49-F238E27FC236}">
                <a16:creationId xmlns:a16="http://schemas.microsoft.com/office/drawing/2014/main" id="{C22E723F-F63D-A153-06E8-D098410FF2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4479854"/>
              </p:ext>
            </p:extLst>
          </p:nvPr>
        </p:nvGraphicFramePr>
        <p:xfrm>
          <a:off x="441849" y="258172"/>
          <a:ext cx="9435576" cy="6535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Metin kutusu 2">
            <a:extLst>
              <a:ext uri="{FF2B5EF4-FFF2-40B4-BE49-F238E27FC236}">
                <a16:creationId xmlns:a16="http://schemas.microsoft.com/office/drawing/2014/main" id="{9657FF62-CE30-5F2B-2EB4-A3E023B561F2}"/>
              </a:ext>
            </a:extLst>
          </p:cNvPr>
          <p:cNvSpPr txBox="1"/>
          <p:nvPr/>
        </p:nvSpPr>
        <p:spPr>
          <a:xfrm>
            <a:off x="230819" y="6516210"/>
            <a:ext cx="39594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Kaynak: TRADEMAP (CIF Fiyatlarıdır)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A12EF1B-DF32-8765-33CD-DE791746A5C2}"/>
              </a:ext>
            </a:extLst>
          </p:cNvPr>
          <p:cNvSpPr txBox="1"/>
          <p:nvPr/>
        </p:nvSpPr>
        <p:spPr>
          <a:xfrm>
            <a:off x="8886548" y="1016678"/>
            <a:ext cx="32403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/>
              <a:t>İngiltere’nin 2021 yılı SKM ortalama ithalat birim fiyatı verisi açıklanmadığı için grafiğe konulmamıştır. 2020 yılında ise SKM ortalama ithalat birim fiyatı 7,7 $’</a:t>
            </a:r>
            <a:r>
              <a:rPr lang="tr-TR" dirty="0" err="1"/>
              <a:t>dır</a:t>
            </a:r>
            <a:r>
              <a:rPr lang="tr-TR" dirty="0"/>
              <a:t>.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1825E75-9C6A-460D-01D7-C8E93BAE8E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0405"/>
            <a:ext cx="2030144" cy="810838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A1EF2D1E-37F8-B122-8974-FBE070120B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2728" y="114392"/>
            <a:ext cx="2859272" cy="902286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4273D4BF-1CE8-FE47-FAC1-67F5C3F7BE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0260" y="1"/>
            <a:ext cx="7936637" cy="6793208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14BDBC51-0892-CDC2-EFB4-1B1B9A16F455}"/>
              </a:ext>
            </a:extLst>
          </p:cNvPr>
          <p:cNvSpPr txBox="1"/>
          <p:nvPr/>
        </p:nvSpPr>
        <p:spPr>
          <a:xfrm>
            <a:off x="8984202" y="3130566"/>
            <a:ext cx="30959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/>
              <a:t>İhracatçı Birlikleri kayıt rakamlarına göre Türkiye’nin İngiltere’ye 2021 yılı SKM ihracatı birim fiyatı 6,8 $’</a:t>
            </a:r>
            <a:r>
              <a:rPr lang="tr-TR" dirty="0" err="1"/>
              <a:t>dır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757273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9423D2C2-35B3-A391-ACFF-D6D5279281EA}"/>
              </a:ext>
            </a:extLst>
          </p:cNvPr>
          <p:cNvSpPr txBox="1"/>
          <p:nvPr/>
        </p:nvSpPr>
        <p:spPr>
          <a:xfrm>
            <a:off x="2235382" y="360702"/>
            <a:ext cx="58463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tr-TR" sz="2000" b="1" dirty="0">
                <a:solidFill>
                  <a:srgbClr val="C00000"/>
                </a:solidFill>
              </a:rPr>
              <a:t>2020-2021 YILI FRANSA PAZARINDA SKM İTHALAT </a:t>
            </a:r>
          </a:p>
          <a:p>
            <a:pPr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tr-TR" sz="2000" b="1" dirty="0">
                <a:solidFill>
                  <a:srgbClr val="C00000"/>
                </a:solidFill>
              </a:rPr>
              <a:t>BİRİM FİYATLARI ($/</a:t>
            </a:r>
            <a:r>
              <a:rPr lang="tr-TR" sz="2000" b="1" i="0" u="none" strike="noStrike" kern="1200" spc="0" baseline="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m²</a:t>
            </a:r>
            <a:r>
              <a:rPr lang="tr-TR" sz="2000" b="1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21EDC9A-91E5-9B00-AE5F-DC2B10015F7B}"/>
              </a:ext>
            </a:extLst>
          </p:cNvPr>
          <p:cNvSpPr txBox="1"/>
          <p:nvPr/>
        </p:nvSpPr>
        <p:spPr>
          <a:xfrm>
            <a:off x="192505" y="6533965"/>
            <a:ext cx="3908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Kaynak: TRADEMAP (CIF Fiyatlarıdır)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47FDFD4-530E-077E-0569-2BBF90EF9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051" y="-252507"/>
            <a:ext cx="7229873" cy="7110507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15C4E3AA-A60A-2082-68A2-8268AE490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28" y="41216"/>
            <a:ext cx="2030144" cy="810838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55447F17-0C24-3417-A3BB-412FE67AE2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9447" y="154328"/>
            <a:ext cx="2666999" cy="584614"/>
          </a:xfrm>
          <a:prstGeom prst="rect">
            <a:avLst/>
          </a:prstGeom>
        </p:spPr>
      </p:pic>
      <p:graphicFrame>
        <p:nvGraphicFramePr>
          <p:cNvPr id="13" name="Grafik 12">
            <a:extLst>
              <a:ext uri="{FF2B5EF4-FFF2-40B4-BE49-F238E27FC236}">
                <a16:creationId xmlns:a16="http://schemas.microsoft.com/office/drawing/2014/main" id="{6DCC8D13-8CFF-0371-73E2-A22D6EB790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2518693"/>
              </p:ext>
            </p:extLst>
          </p:nvPr>
        </p:nvGraphicFramePr>
        <p:xfrm>
          <a:off x="89828" y="985421"/>
          <a:ext cx="9560199" cy="5548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Ok: Yukarı 5">
            <a:extLst>
              <a:ext uri="{FF2B5EF4-FFF2-40B4-BE49-F238E27FC236}">
                <a16:creationId xmlns:a16="http://schemas.microsoft.com/office/drawing/2014/main" id="{7D365385-C916-9F0C-C9BC-D6281FFD34E6}"/>
              </a:ext>
            </a:extLst>
          </p:cNvPr>
          <p:cNvSpPr/>
          <p:nvPr/>
        </p:nvSpPr>
        <p:spPr>
          <a:xfrm>
            <a:off x="2570114" y="3557110"/>
            <a:ext cx="674735" cy="530346"/>
          </a:xfrm>
          <a:prstGeom prst="up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200" b="1" dirty="0">
                <a:latin typeface="Calibri" panose="020F0502020204030204" pitchFamily="34" charset="0"/>
                <a:cs typeface="Calibri" panose="020F0502020204030204" pitchFamily="34" charset="0"/>
              </a:rPr>
              <a:t>%8</a:t>
            </a:r>
          </a:p>
        </p:txBody>
      </p:sp>
      <p:sp>
        <p:nvSpPr>
          <p:cNvPr id="14" name="Ok: Yukarı 13">
            <a:extLst>
              <a:ext uri="{FF2B5EF4-FFF2-40B4-BE49-F238E27FC236}">
                <a16:creationId xmlns:a16="http://schemas.microsoft.com/office/drawing/2014/main" id="{FEB27270-728C-381C-47F6-9D20418E25F2}"/>
              </a:ext>
            </a:extLst>
          </p:cNvPr>
          <p:cNvSpPr/>
          <p:nvPr/>
        </p:nvSpPr>
        <p:spPr>
          <a:xfrm>
            <a:off x="3902294" y="2590884"/>
            <a:ext cx="745256" cy="612220"/>
          </a:xfrm>
          <a:prstGeom prst="up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200" b="1" dirty="0">
                <a:latin typeface="Calibri" panose="020F0502020204030204" pitchFamily="34" charset="0"/>
                <a:cs typeface="Calibri" panose="020F0502020204030204" pitchFamily="34" charset="0"/>
              </a:rPr>
              <a:t>%1</a:t>
            </a:r>
          </a:p>
        </p:txBody>
      </p:sp>
      <p:sp>
        <p:nvSpPr>
          <p:cNvPr id="15" name="Ok: Yukarı 14">
            <a:extLst>
              <a:ext uri="{FF2B5EF4-FFF2-40B4-BE49-F238E27FC236}">
                <a16:creationId xmlns:a16="http://schemas.microsoft.com/office/drawing/2014/main" id="{A1191CF2-345F-D732-057E-8216E1A7FA10}"/>
              </a:ext>
            </a:extLst>
          </p:cNvPr>
          <p:cNvSpPr/>
          <p:nvPr/>
        </p:nvSpPr>
        <p:spPr>
          <a:xfrm>
            <a:off x="5818176" y="2690527"/>
            <a:ext cx="679290" cy="612219"/>
          </a:xfrm>
          <a:prstGeom prst="up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200" b="1" dirty="0">
                <a:latin typeface="Calibri" panose="020F0502020204030204" pitchFamily="34" charset="0"/>
                <a:cs typeface="Calibri" panose="020F0502020204030204" pitchFamily="34" charset="0"/>
              </a:rPr>
              <a:t>%3</a:t>
            </a:r>
          </a:p>
        </p:txBody>
      </p:sp>
      <p:sp>
        <p:nvSpPr>
          <p:cNvPr id="16" name="Ok: Yukarı 15">
            <a:extLst>
              <a:ext uri="{FF2B5EF4-FFF2-40B4-BE49-F238E27FC236}">
                <a16:creationId xmlns:a16="http://schemas.microsoft.com/office/drawing/2014/main" id="{A5FFEA67-22EF-17B9-8F9E-F43E4AF13757}"/>
              </a:ext>
            </a:extLst>
          </p:cNvPr>
          <p:cNvSpPr/>
          <p:nvPr/>
        </p:nvSpPr>
        <p:spPr>
          <a:xfrm>
            <a:off x="7410532" y="2590884"/>
            <a:ext cx="745256" cy="612221"/>
          </a:xfrm>
          <a:prstGeom prst="up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200" b="1" dirty="0"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</a:p>
          <a:p>
            <a:pPr algn="ctr"/>
            <a:r>
              <a:rPr lang="tr-TR" sz="1200" b="1" dirty="0">
                <a:latin typeface="Calibri" panose="020F0502020204030204" pitchFamily="34" charset="0"/>
                <a:cs typeface="Calibri" panose="020F0502020204030204" pitchFamily="34" charset="0"/>
              </a:rPr>
              <a:t>46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5535B497-BCA0-D458-3954-6CBCC55CD31E}"/>
              </a:ext>
            </a:extLst>
          </p:cNvPr>
          <p:cNvSpPr txBox="1"/>
          <p:nvPr/>
        </p:nvSpPr>
        <p:spPr>
          <a:xfrm>
            <a:off x="9650027" y="1278384"/>
            <a:ext cx="23164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Fransa’nın 2021 yılında ortalama SKM ithalat birim fiyatı 12 $’</a:t>
            </a:r>
            <a:r>
              <a:rPr lang="tr-TR" dirty="0" err="1"/>
              <a:t>dır</a:t>
            </a:r>
            <a:r>
              <a:rPr lang="tr-TR" dirty="0"/>
              <a:t>. 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4B3B1D11-5330-DDD9-8AB6-214656CAF92C}"/>
              </a:ext>
            </a:extLst>
          </p:cNvPr>
          <p:cNvSpPr txBox="1"/>
          <p:nvPr/>
        </p:nvSpPr>
        <p:spPr>
          <a:xfrm>
            <a:off x="9650027" y="2541448"/>
            <a:ext cx="21165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/>
              <a:t>İhracatçı Birlikleri kayıt rakamlarına göre Türkiye’nin Fransa’ya 2021 yılı SKM ihracatı birim fiyatı 6,7 $’</a:t>
            </a:r>
            <a:r>
              <a:rPr lang="tr-TR" dirty="0" err="1"/>
              <a:t>dır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798322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813FBB37-1E48-A7F2-FBB5-BDDD351EF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5649" y="0"/>
            <a:ext cx="3816351" cy="6858000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B7C2ACB3-805D-3531-50A7-9196D05A9EA0}"/>
              </a:ext>
            </a:extLst>
          </p:cNvPr>
          <p:cNvSpPr txBox="1"/>
          <p:nvPr/>
        </p:nvSpPr>
        <p:spPr>
          <a:xfrm>
            <a:off x="0" y="2095500"/>
            <a:ext cx="80867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srgbClr val="AC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SERAMİK SAĞLIK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srgbClr val="AC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GEREÇLERİ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srgbClr val="AC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(SSG) İHRACATI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srgbClr val="AC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(GTIP 6910)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49C5B6B-3484-F526-4682-1119D6D20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36" y="246332"/>
            <a:ext cx="3363603" cy="73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4557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k 2">
            <a:extLst>
              <a:ext uri="{FF2B5EF4-FFF2-40B4-BE49-F238E27FC236}">
                <a16:creationId xmlns:a16="http://schemas.microsoft.com/office/drawing/2014/main" id="{2E63DD14-3F48-3EBB-018A-E9F1EC7017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3523816"/>
              </p:ext>
            </p:extLst>
          </p:nvPr>
        </p:nvGraphicFramePr>
        <p:xfrm>
          <a:off x="0" y="771525"/>
          <a:ext cx="9934135" cy="5918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Metin kutusu 3">
            <a:extLst>
              <a:ext uri="{FF2B5EF4-FFF2-40B4-BE49-F238E27FC236}">
                <a16:creationId xmlns:a16="http://schemas.microsoft.com/office/drawing/2014/main" id="{CC45AFCE-D4A6-4F42-3649-10B6595DAC1E}"/>
              </a:ext>
            </a:extLst>
          </p:cNvPr>
          <p:cNvSpPr txBox="1"/>
          <p:nvPr/>
        </p:nvSpPr>
        <p:spPr>
          <a:xfrm>
            <a:off x="9993212" y="5641888"/>
            <a:ext cx="22380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100" b="1" dirty="0">
                <a:latin typeface="Calibri" panose="020F0502020204030204" pitchFamily="34" charset="0"/>
                <a:cs typeface="Calibri" panose="020F0502020204030204" pitchFamily="34" charset="0"/>
              </a:rPr>
              <a:t>*Meksika’nın 2020 ve 2021 ihracat miktarları açıklanmadığı için birim fiyatlarına ulaşılamamıştır. </a:t>
            </a:r>
          </a:p>
          <a:p>
            <a:pPr algn="just"/>
            <a:r>
              <a:rPr lang="tr-TR" sz="1100" b="1" dirty="0">
                <a:latin typeface="Calibri" panose="020F0502020204030204" pitchFamily="34" charset="0"/>
                <a:cs typeface="Calibri" panose="020F0502020204030204" pitchFamily="34" charset="0"/>
              </a:rPr>
              <a:t>Vietnam’ın ise 2021 ihracat miktarı açıklanmadığı için ihracat birim fiyatına ulaşılamamıştır.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B38F22C-B1B9-46E0-1C2C-6CBB85696C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4" y="120210"/>
            <a:ext cx="2072030" cy="83263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D2D1D082-861A-F5C7-A128-7F2CD04D07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1860" y="186258"/>
            <a:ext cx="2670279" cy="585267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382B1B15-8124-DFC9-4081-3AF870F153A5}"/>
              </a:ext>
            </a:extLst>
          </p:cNvPr>
          <p:cNvSpPr txBox="1"/>
          <p:nvPr/>
        </p:nvSpPr>
        <p:spPr>
          <a:xfrm>
            <a:off x="2841774" y="187552"/>
            <a:ext cx="60007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DÜNYA SSG İHRACATI İLK 10 ÜLKE </a:t>
            </a:r>
          </a:p>
          <a:p>
            <a:r>
              <a:rPr lang="tr-T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(Milyon $)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0007C99B-CA5D-0D87-B03A-E022E33C41F7}"/>
              </a:ext>
            </a:extLst>
          </p:cNvPr>
          <p:cNvSpPr txBox="1"/>
          <p:nvPr/>
        </p:nvSpPr>
        <p:spPr>
          <a:xfrm>
            <a:off x="10083617" y="701044"/>
            <a:ext cx="195812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tr-TR" sz="1400" dirty="0" err="1">
                <a:cs typeface="Calibri" panose="020F0502020204030204" pitchFamily="34" charset="0"/>
              </a:rPr>
              <a:t>Trademap</a:t>
            </a:r>
            <a:r>
              <a:rPr lang="tr-TR" sz="1400" dirty="0">
                <a:cs typeface="Calibri" panose="020F0502020204030204" pitchFamily="34" charset="0"/>
              </a:rPr>
              <a:t> verilerine göre Dünya genelinde 2021 yılında yapılan 13.2 milyar $’</a:t>
            </a:r>
            <a:r>
              <a:rPr lang="tr-TR" sz="1400" dirty="0" err="1">
                <a:cs typeface="Calibri" panose="020F0502020204030204" pitchFamily="34" charset="0"/>
              </a:rPr>
              <a:t>lık</a:t>
            </a:r>
            <a:r>
              <a:rPr lang="tr-TR" sz="1400" dirty="0">
                <a:cs typeface="Calibri" panose="020F0502020204030204" pitchFamily="34" charset="0"/>
              </a:rPr>
              <a:t> ihracatın %50’sinden fazlasını Çin gerçekleştirmiştir.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5D2E2AB2-7801-7E27-EBEC-5F5876F35BFC}"/>
              </a:ext>
            </a:extLst>
          </p:cNvPr>
          <p:cNvSpPr txBox="1"/>
          <p:nvPr/>
        </p:nvSpPr>
        <p:spPr>
          <a:xfrm>
            <a:off x="10083617" y="2298761"/>
            <a:ext cx="18467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tr-TR" sz="1400" dirty="0">
                <a:cs typeface="Calibri" panose="020F0502020204030204" pitchFamily="34" charset="0"/>
              </a:rPr>
              <a:t>Türkiye ise 2021 yılında ihracatını %26 oranında artırarak 342 milyon $’a çıkarmıştır.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1E8C3D0A-C655-3928-1321-ACBF3AC9E484}"/>
              </a:ext>
            </a:extLst>
          </p:cNvPr>
          <p:cNvSpPr txBox="1"/>
          <p:nvPr/>
        </p:nvSpPr>
        <p:spPr>
          <a:xfrm>
            <a:off x="9934135" y="3370467"/>
            <a:ext cx="209367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>
                <a:cs typeface="Calibri" panose="020F0502020204030204" pitchFamily="34" charset="0"/>
              </a:rPr>
              <a:t>Seramik Sağlık Gereçleri ihracatında ilk 10’daki ülkeler 2021 yılında da değişmemiştir. Yalnızca Almanya 2020 yılında 3. sırada yer alırken 2021’de 574 milyon $ ihracat ile 2. sıraya yükselmiştir.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59756322-65C5-FA9F-F266-F0BEADA157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2505" y="0"/>
            <a:ext cx="8019495" cy="6810241"/>
          </a:xfrm>
          <a:prstGeom prst="rect">
            <a:avLst/>
          </a:prstGeom>
        </p:spPr>
      </p:pic>
      <p:sp>
        <p:nvSpPr>
          <p:cNvPr id="13" name="Metin kutusu 12">
            <a:extLst>
              <a:ext uri="{FF2B5EF4-FFF2-40B4-BE49-F238E27FC236}">
                <a16:creationId xmlns:a16="http://schemas.microsoft.com/office/drawing/2014/main" id="{228EC7E2-C853-4769-6A88-BB3759E98BB1}"/>
              </a:ext>
            </a:extLst>
          </p:cNvPr>
          <p:cNvSpPr txBox="1"/>
          <p:nvPr/>
        </p:nvSpPr>
        <p:spPr>
          <a:xfrm>
            <a:off x="209550" y="6457950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Kaynak: TRADEMAP</a:t>
            </a:r>
          </a:p>
        </p:txBody>
      </p:sp>
    </p:spTree>
    <p:extLst>
      <p:ext uri="{BB962C8B-B14F-4D97-AF65-F5344CB8AC3E}">
        <p14:creationId xmlns:p14="http://schemas.microsoft.com/office/powerpoint/2010/main" val="26257898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 3">
            <a:extLst>
              <a:ext uri="{FF2B5EF4-FFF2-40B4-BE49-F238E27FC236}">
                <a16:creationId xmlns:a16="http://schemas.microsoft.com/office/drawing/2014/main" id="{C2BC872A-14B8-EBBE-44E6-738A4B72D0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3098721"/>
              </p:ext>
            </p:extLst>
          </p:nvPr>
        </p:nvGraphicFramePr>
        <p:xfrm>
          <a:off x="206429" y="1048786"/>
          <a:ext cx="9745439" cy="5684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Metin kutusu 1">
            <a:extLst>
              <a:ext uri="{FF2B5EF4-FFF2-40B4-BE49-F238E27FC236}">
                <a16:creationId xmlns:a16="http://schemas.microsoft.com/office/drawing/2014/main" id="{9D56E12D-CB71-ABBD-4E67-26AE54C3A934}"/>
              </a:ext>
            </a:extLst>
          </p:cNvPr>
          <p:cNvSpPr txBox="1"/>
          <p:nvPr/>
        </p:nvSpPr>
        <p:spPr>
          <a:xfrm>
            <a:off x="2342769" y="450744"/>
            <a:ext cx="6670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DÜNYA SSG İTHALATI İLK 10 ÜLKE (Milyon $)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6A37BD5-E1AC-CBC4-9191-AD130F5492BC}"/>
              </a:ext>
            </a:extLst>
          </p:cNvPr>
          <p:cNvSpPr txBox="1"/>
          <p:nvPr/>
        </p:nvSpPr>
        <p:spPr>
          <a:xfrm>
            <a:off x="9844872" y="818147"/>
            <a:ext cx="214069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tr-T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>
                <a:latin typeface="Calibri" panose="020F0502020204030204" pitchFamily="34" charset="0"/>
                <a:cs typeface="Calibri" panose="020F0502020204030204" pitchFamily="34" charset="0"/>
              </a:rPr>
              <a:t>ABD’nin yaptığı SSG ithalatı, toplam ithalatın yaklaşık %19’unu oluşturmuştur</a:t>
            </a:r>
            <a:r>
              <a:rPr lang="tr-TR" dirty="0"/>
              <a:t>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E6C8D07-2F2F-3534-A31B-25E2DA76EC00}"/>
              </a:ext>
            </a:extLst>
          </p:cNvPr>
          <p:cNvSpPr txBox="1"/>
          <p:nvPr/>
        </p:nvSpPr>
        <p:spPr>
          <a:xfrm>
            <a:off x="10051303" y="4874540"/>
            <a:ext cx="21406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tr-TR" sz="1200" b="1" dirty="0">
                <a:latin typeface="Calibri" panose="020F0502020204030204" pitchFamily="34" charset="0"/>
                <a:cs typeface="Calibri" panose="020F0502020204030204" pitchFamily="34" charset="0"/>
              </a:rPr>
              <a:t>Kanada’nın 2020 ile 2021yıllarında yapmış olduğu ithalat miktarları açıklanmadığı için birim ithalat birim fiyatı bulunamamıştır.</a:t>
            </a:r>
          </a:p>
          <a:p>
            <a:pPr algn="just"/>
            <a:r>
              <a:rPr lang="tr-TR" sz="1200" b="1" dirty="0">
                <a:latin typeface="Calibri" panose="020F0502020204030204" pitchFamily="34" charset="0"/>
                <a:cs typeface="Calibri" panose="020F0502020204030204" pitchFamily="34" charset="0"/>
              </a:rPr>
              <a:t>**BAE’nin 2021 yılında yapmış olduğu ithalat miktarı açıklanmadığı için ithalat birim fiyatı bulunamamıştır.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8D04215-13E1-FAB6-44F3-8203889B4ED9}"/>
              </a:ext>
            </a:extLst>
          </p:cNvPr>
          <p:cNvSpPr txBox="1"/>
          <p:nvPr/>
        </p:nvSpPr>
        <p:spPr>
          <a:xfrm>
            <a:off x="9873929" y="2443105"/>
            <a:ext cx="214069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>
                <a:latin typeface="Calibri" panose="020F0502020204030204" pitchFamily="34" charset="0"/>
                <a:cs typeface="Calibri" panose="020F0502020204030204" pitchFamily="34" charset="0"/>
              </a:rPr>
              <a:t>2020 yılına göre değer bazında ithalattaki ilk 6 ülkenin sıralaması aynı kalmıştır. BAE, İtalya ve Hollanda ise 2020 yılında ilk 10’da yer almazken 2021 yılında ithalatlarını artırarak ilk 10’da yer almışlardır.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1BEB638C-A549-2E49-D018-3BBA8A465FFF}"/>
              </a:ext>
            </a:extLst>
          </p:cNvPr>
          <p:cNvSpPr txBox="1"/>
          <p:nvPr/>
        </p:nvSpPr>
        <p:spPr>
          <a:xfrm>
            <a:off x="206429" y="6400800"/>
            <a:ext cx="14779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Kaynak: TRADEMAP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1AB56C49-D391-92A4-1CF3-BEBBEBCFE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2641" y="36215"/>
            <a:ext cx="7809359" cy="6744917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D80C537E-18EE-B3E3-7163-C24CF95C8F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1843" y="76868"/>
            <a:ext cx="2842783" cy="624426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E77FD947-024C-BA9A-D0C2-24DA940BD5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" y="36215"/>
            <a:ext cx="2072030" cy="83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283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197B73BA-5D97-5AE6-1372-EE82A1F959D9}"/>
              </a:ext>
            </a:extLst>
          </p:cNvPr>
          <p:cNvSpPr txBox="1"/>
          <p:nvPr/>
        </p:nvSpPr>
        <p:spPr>
          <a:xfrm>
            <a:off x="0" y="2226498"/>
            <a:ext cx="60960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0" u="none" strike="noStrike" kern="1200" cap="none" spc="0" normalizeH="0" baseline="0" noProof="0" dirty="0">
                <a:ln>
                  <a:noFill/>
                </a:ln>
                <a:solidFill>
                  <a:srgbClr val="AC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SERAMİK SAĞLIK GEREÇLERİ İHRAÇ BİRİM FİYATLARI KARŞILAŞTIRMASI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131BD85-AA77-28A4-0F25-47EFCE77C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395" y="1630897"/>
            <a:ext cx="4285859" cy="3767655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CB600E84-A1CD-85BA-45C4-D1982EBF5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06" y="264366"/>
            <a:ext cx="2920237" cy="11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228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k 2">
            <a:extLst>
              <a:ext uri="{FF2B5EF4-FFF2-40B4-BE49-F238E27FC236}">
                <a16:creationId xmlns:a16="http://schemas.microsoft.com/office/drawing/2014/main" id="{DAA59EF6-140E-4AE6-2EF5-C3D25C99CC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3509197"/>
              </p:ext>
            </p:extLst>
          </p:nvPr>
        </p:nvGraphicFramePr>
        <p:xfrm>
          <a:off x="0" y="769983"/>
          <a:ext cx="11042784" cy="6173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Ok: Aşağı Bükülü 4">
            <a:extLst>
              <a:ext uri="{FF2B5EF4-FFF2-40B4-BE49-F238E27FC236}">
                <a16:creationId xmlns:a16="http://schemas.microsoft.com/office/drawing/2014/main" id="{EB158100-0863-130B-1698-051D8BCA1B3B}"/>
              </a:ext>
            </a:extLst>
          </p:cNvPr>
          <p:cNvSpPr/>
          <p:nvPr/>
        </p:nvSpPr>
        <p:spPr>
          <a:xfrm rot="21202844">
            <a:off x="3264986" y="3719937"/>
            <a:ext cx="1070061" cy="370007"/>
          </a:xfrm>
          <a:prstGeom prst="curved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6" name="Ok: Aşağı Bükülü 5">
            <a:extLst>
              <a:ext uri="{FF2B5EF4-FFF2-40B4-BE49-F238E27FC236}">
                <a16:creationId xmlns:a16="http://schemas.microsoft.com/office/drawing/2014/main" id="{9BE1EC09-9532-3E17-7264-38948B50593D}"/>
              </a:ext>
            </a:extLst>
          </p:cNvPr>
          <p:cNvSpPr/>
          <p:nvPr/>
        </p:nvSpPr>
        <p:spPr>
          <a:xfrm rot="20744440">
            <a:off x="7492851" y="1664961"/>
            <a:ext cx="1055910" cy="381828"/>
          </a:xfrm>
          <a:prstGeom prst="curved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22E444E1-45EA-3C39-2AD6-93CD174AB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1514" y="-124287"/>
            <a:ext cx="8130485" cy="7067701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6E4B2AAB-25E2-FCD0-62DF-3F2017D5E3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" y="145557"/>
            <a:ext cx="2657475" cy="1009729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F7F61404-C2BD-48B8-8A4C-32CA63B258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9921" y="105220"/>
            <a:ext cx="2842783" cy="624426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20CE3C08-3D98-6052-0825-C79AA8ABA509}"/>
              </a:ext>
            </a:extLst>
          </p:cNvPr>
          <p:cNvSpPr txBox="1"/>
          <p:nvPr/>
        </p:nvSpPr>
        <p:spPr>
          <a:xfrm>
            <a:off x="10129421" y="1155286"/>
            <a:ext cx="18732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>
                <a:cs typeface="Calibri" panose="020F0502020204030204" pitchFamily="34" charset="0"/>
              </a:rPr>
              <a:t>İhracatçı Birlikleri kayıt rakamlarına göre Türkiye’nin Almanya’ya 2021 yılı $/ton SSG  ihracatı birim fiyatı 2.091$’dır.</a:t>
            </a:r>
          </a:p>
        </p:txBody>
      </p:sp>
    </p:spTree>
    <p:extLst>
      <p:ext uri="{BB962C8B-B14F-4D97-AF65-F5344CB8AC3E}">
        <p14:creationId xmlns:p14="http://schemas.microsoft.com/office/powerpoint/2010/main" val="15704693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k 1">
            <a:extLst>
              <a:ext uri="{FF2B5EF4-FFF2-40B4-BE49-F238E27FC236}">
                <a16:creationId xmlns:a16="http://schemas.microsoft.com/office/drawing/2014/main" id="{CB80494B-53D8-DC21-64EF-CB25E3DF3C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1328464"/>
              </p:ext>
            </p:extLst>
          </p:nvPr>
        </p:nvGraphicFramePr>
        <p:xfrm>
          <a:off x="273364" y="1582481"/>
          <a:ext cx="11199950" cy="5144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Metin kutusu 2">
            <a:extLst>
              <a:ext uri="{FF2B5EF4-FFF2-40B4-BE49-F238E27FC236}">
                <a16:creationId xmlns:a16="http://schemas.microsoft.com/office/drawing/2014/main" id="{C93EF03D-6ACF-6064-9493-0CD6358FB995}"/>
              </a:ext>
            </a:extLst>
          </p:cNvPr>
          <p:cNvSpPr txBox="1"/>
          <p:nvPr/>
        </p:nvSpPr>
        <p:spPr>
          <a:xfrm>
            <a:off x="2875171" y="441712"/>
            <a:ext cx="72500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lang="tr-TR" sz="2400" b="1" i="0" u="none" strike="noStrike" kern="1200" baseline="0" dirty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tr-T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2020-2021 YILI FRANSA PAZARINDA SSG İTHALAT </a:t>
            </a:r>
          </a:p>
          <a:p>
            <a:pPr>
              <a:defRPr lang="tr-TR" sz="2400" b="1" i="0" u="none" strike="noStrike" kern="1200" baseline="0" dirty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tr-T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BİRİM FİYATLARI  ($/TON)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1001F95-F10A-A033-8979-C8FACA4F04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97" y="131193"/>
            <a:ext cx="2517284" cy="95646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DB2F787A-8A6B-452E-D59C-D09A8743A4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4221" y="163495"/>
            <a:ext cx="2842783" cy="624426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F4FE1DAB-5CD3-502E-DC00-C8A94994B7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5225" y="0"/>
            <a:ext cx="7856776" cy="6858000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C7A3975D-FAA6-942A-DD01-7DAFBDB99B01}"/>
              </a:ext>
            </a:extLst>
          </p:cNvPr>
          <p:cNvSpPr txBox="1"/>
          <p:nvPr/>
        </p:nvSpPr>
        <p:spPr>
          <a:xfrm>
            <a:off x="273364" y="6376905"/>
            <a:ext cx="40618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Kaynak: TRADEMAP (CIF Fiyatlarıdır)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10E70C95-6510-C6D8-7212-79B9B0478B63}"/>
              </a:ext>
            </a:extLst>
          </p:cNvPr>
          <p:cNvSpPr txBox="1"/>
          <p:nvPr/>
        </p:nvSpPr>
        <p:spPr>
          <a:xfrm>
            <a:off x="9622611" y="1454289"/>
            <a:ext cx="23625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cs typeface="Calibri" panose="020F0502020204030204" pitchFamily="34" charset="0"/>
              </a:rPr>
              <a:t>İhracatçı Birlikleri kayıt rakamlarına göre Türkiye’nin Fransa’ya 2021 yılı $/ton SSG  ihracatı birim fiyatı 1.460 $’dır.</a:t>
            </a:r>
          </a:p>
        </p:txBody>
      </p:sp>
    </p:spTree>
    <p:extLst>
      <p:ext uri="{BB962C8B-B14F-4D97-AF65-F5344CB8AC3E}">
        <p14:creationId xmlns:p14="http://schemas.microsoft.com/office/powerpoint/2010/main" val="14176707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 3">
            <a:extLst>
              <a:ext uri="{FF2B5EF4-FFF2-40B4-BE49-F238E27FC236}">
                <a16:creationId xmlns:a16="http://schemas.microsoft.com/office/drawing/2014/main" id="{AC4BC2C3-0043-9A99-ACE7-A168313EDC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0861676"/>
              </p:ext>
            </p:extLst>
          </p:nvPr>
        </p:nvGraphicFramePr>
        <p:xfrm>
          <a:off x="251096" y="371776"/>
          <a:ext cx="10499764" cy="6312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9A26DF06-C489-83F1-B5C8-35ED1EF5B087}"/>
              </a:ext>
            </a:extLst>
          </p:cNvPr>
          <p:cNvSpPr txBox="1"/>
          <p:nvPr/>
        </p:nvSpPr>
        <p:spPr>
          <a:xfrm>
            <a:off x="9934112" y="3149052"/>
            <a:ext cx="21079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>
                <a:cs typeface="Calibri" panose="020F0502020204030204" pitchFamily="34" charset="0"/>
              </a:rPr>
              <a:t>2020 yılında Türkiye’nin SSG birim fiyatı Çin’in üzerindeyken 2021 yılında birim fiyatımız Çin’in gerisine düşmüştür.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5715958F-84A3-7FBD-C8C7-A927643EA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7511" y="-137172"/>
            <a:ext cx="7584489" cy="6995172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E158BC66-BA03-8379-3979-4C798662AE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9922" y="60853"/>
            <a:ext cx="2840982" cy="621846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8AE5828A-288C-E254-1253-24E429C51A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32" y="23712"/>
            <a:ext cx="2521258" cy="957973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14D1D56F-4B01-04CA-89EE-6C60D94487BB}"/>
              </a:ext>
            </a:extLst>
          </p:cNvPr>
          <p:cNvSpPr txBox="1"/>
          <p:nvPr/>
        </p:nvSpPr>
        <p:spPr>
          <a:xfrm>
            <a:off x="9934112" y="913772"/>
            <a:ext cx="186431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>
                <a:cs typeface="Calibri" panose="020F0502020204030204" pitchFamily="34" charset="0"/>
              </a:rPr>
              <a:t>İhracatçı Birlikleri kayıt rakamlarına göre Türkiye’nin İngiltere’ye 2021 yılı $/ton SSG  ihracatı birim fiyatı 1.778 $’</a:t>
            </a:r>
            <a:r>
              <a:rPr lang="tr-TR" dirty="0" err="1">
                <a:cs typeface="Calibri" panose="020F0502020204030204" pitchFamily="34" charset="0"/>
              </a:rPr>
              <a:t>dır</a:t>
            </a:r>
            <a:r>
              <a:rPr lang="tr-T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4678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k 1">
            <a:extLst>
              <a:ext uri="{FF2B5EF4-FFF2-40B4-BE49-F238E27FC236}">
                <a16:creationId xmlns:a16="http://schemas.microsoft.com/office/drawing/2014/main" id="{6A43122E-E331-C272-1515-71DB3810E5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4804189"/>
              </p:ext>
            </p:extLst>
          </p:nvPr>
        </p:nvGraphicFramePr>
        <p:xfrm>
          <a:off x="63882" y="514905"/>
          <a:ext cx="9488491" cy="5965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Ok: Aşağı Bükülü 3">
            <a:extLst>
              <a:ext uri="{FF2B5EF4-FFF2-40B4-BE49-F238E27FC236}">
                <a16:creationId xmlns:a16="http://schemas.microsoft.com/office/drawing/2014/main" id="{D43D8133-7F49-6F77-100F-86988E2EF508}"/>
              </a:ext>
            </a:extLst>
          </p:cNvPr>
          <p:cNvSpPr/>
          <p:nvPr/>
        </p:nvSpPr>
        <p:spPr>
          <a:xfrm rot="21148297">
            <a:off x="3164383" y="3868438"/>
            <a:ext cx="1025653" cy="271775"/>
          </a:xfrm>
          <a:prstGeom prst="curved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5" name="Ok: Aşağı Bükülü 4">
            <a:extLst>
              <a:ext uri="{FF2B5EF4-FFF2-40B4-BE49-F238E27FC236}">
                <a16:creationId xmlns:a16="http://schemas.microsoft.com/office/drawing/2014/main" id="{C323D47B-E977-97E3-39D3-07928DFA3A26}"/>
              </a:ext>
            </a:extLst>
          </p:cNvPr>
          <p:cNvSpPr/>
          <p:nvPr/>
        </p:nvSpPr>
        <p:spPr>
          <a:xfrm rot="21006982">
            <a:off x="5148856" y="3711865"/>
            <a:ext cx="1002271" cy="324506"/>
          </a:xfrm>
          <a:prstGeom prst="curved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6" name="Ok: Aşağı Bükülü 5">
            <a:extLst>
              <a:ext uri="{FF2B5EF4-FFF2-40B4-BE49-F238E27FC236}">
                <a16:creationId xmlns:a16="http://schemas.microsoft.com/office/drawing/2014/main" id="{80B18AA1-115D-1980-0200-396CAAB3A251}"/>
              </a:ext>
            </a:extLst>
          </p:cNvPr>
          <p:cNvSpPr/>
          <p:nvPr/>
        </p:nvSpPr>
        <p:spPr>
          <a:xfrm rot="21083405">
            <a:off x="7345118" y="970812"/>
            <a:ext cx="936288" cy="324495"/>
          </a:xfrm>
          <a:prstGeom prst="curved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462C356A-02FB-EF9F-5A5E-F24B231BF7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980" y="-1"/>
            <a:ext cx="7691022" cy="6858001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BDE03F10-9AD5-C48F-C310-C7A35A5E59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2" y="14616"/>
            <a:ext cx="2306456" cy="87635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39A7A72C-34E4-1255-DB7D-8D23A629C3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1754" y="129421"/>
            <a:ext cx="2678161" cy="586207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BF6FC538-85CE-20D5-8856-8E0B5C7191F6}"/>
              </a:ext>
            </a:extLst>
          </p:cNvPr>
          <p:cNvSpPr txBox="1"/>
          <p:nvPr/>
        </p:nvSpPr>
        <p:spPr>
          <a:xfrm>
            <a:off x="9392575" y="1100831"/>
            <a:ext cx="21483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>
                <a:cs typeface="Calibri" panose="020F0502020204030204" pitchFamily="34" charset="0"/>
              </a:rPr>
              <a:t>İhracatçı Birlikleri kayıt rakamlarına göre Türkiye’nin İtalya’ya 2021 yılı $/ton SSG  ihracatı birim fiyatı 1.418 $’</a:t>
            </a:r>
            <a:r>
              <a:rPr lang="tr-TR" dirty="0" err="1">
                <a:cs typeface="Calibri" panose="020F0502020204030204" pitchFamily="34" charset="0"/>
              </a:rPr>
              <a:t>dır</a:t>
            </a:r>
            <a:r>
              <a:rPr lang="tr-TR" dirty="0"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BFB8ADB-89A3-AC0C-8BEB-4BE95DB93B18}"/>
              </a:ext>
            </a:extLst>
          </p:cNvPr>
          <p:cNvSpPr txBox="1"/>
          <p:nvPr/>
        </p:nvSpPr>
        <p:spPr>
          <a:xfrm>
            <a:off x="443883" y="6480699"/>
            <a:ext cx="2823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Kaynak: TRADEMAP (CIF Fiyatlarıdır)</a:t>
            </a:r>
          </a:p>
        </p:txBody>
      </p:sp>
    </p:spTree>
    <p:extLst>
      <p:ext uri="{BB962C8B-B14F-4D97-AF65-F5344CB8AC3E}">
        <p14:creationId xmlns:p14="http://schemas.microsoft.com/office/powerpoint/2010/main" val="10061762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ntegral">
  <a:themeElements>
    <a:clrScheme name="İ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İ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İ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6327</TotalTime>
  <Words>1766</Words>
  <Application>Microsoft Office PowerPoint</Application>
  <PresentationFormat>Geniş ekran</PresentationFormat>
  <Paragraphs>579</Paragraphs>
  <Slides>31</Slides>
  <Notes>13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10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43" baseType="lpstr">
      <vt:lpstr>Arial</vt:lpstr>
      <vt:lpstr>Arial Black</vt:lpstr>
      <vt:lpstr>Calibri</vt:lpstr>
      <vt:lpstr>Cambria</vt:lpstr>
      <vt:lpstr>Times New Roman</vt:lpstr>
      <vt:lpstr>Tw Cen MT</vt:lpstr>
      <vt:lpstr>Tw Cen MT Condensed</vt:lpstr>
      <vt:lpstr>Verdana</vt:lpstr>
      <vt:lpstr>Wingdings</vt:lpstr>
      <vt:lpstr>Wingdings 3</vt:lpstr>
      <vt:lpstr>İntegral</vt:lpstr>
      <vt:lpstr>Worksheet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office 2005</dc:creator>
  <cp:lastModifiedBy>Diler Özdemir Su</cp:lastModifiedBy>
  <cp:revision>62</cp:revision>
  <cp:lastPrinted>2022-06-24T10:53:43Z</cp:lastPrinted>
  <dcterms:created xsi:type="dcterms:W3CDTF">2022-05-05T18:49:53Z</dcterms:created>
  <dcterms:modified xsi:type="dcterms:W3CDTF">2022-06-24T12:51:41Z</dcterms:modified>
</cp:coreProperties>
</file>