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2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2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notesSlides/notesSlide3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notesSlides/notesSlide33.xml" ContentType="application/vnd.openxmlformats-officedocument.presentationml.notesSl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notesSlides/notesSlide34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1.xml" ContentType="application/vnd.openxmlformats-officedocument.themeOverride+xml"/>
  <Override PartName="/ppt/notesSlides/notesSlide35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2.xml" ContentType="application/vnd.openxmlformats-officedocument.themeOverride+xml"/>
  <Override PartName="/ppt/notesSlides/notesSlide36.xml" ContentType="application/vnd.openxmlformats-officedocument.presentationml.notesSl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4.xml" ContentType="application/vnd.openxmlformats-officedocument.themeOverr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198" r:id="rId3"/>
    <p:sldId id="2214" r:id="rId4"/>
    <p:sldId id="2208" r:id="rId5"/>
    <p:sldId id="2087" r:id="rId6"/>
    <p:sldId id="2209" r:id="rId7"/>
    <p:sldId id="2215" r:id="rId8"/>
    <p:sldId id="2210" r:id="rId9"/>
    <p:sldId id="2216" r:id="rId10"/>
    <p:sldId id="2211" r:id="rId11"/>
    <p:sldId id="2217" r:id="rId12"/>
    <p:sldId id="2212" r:id="rId13"/>
    <p:sldId id="2213" r:id="rId14"/>
    <p:sldId id="2920" r:id="rId15"/>
    <p:sldId id="2921" r:id="rId16"/>
    <p:sldId id="2221" r:id="rId17"/>
    <p:sldId id="2220" r:id="rId18"/>
    <p:sldId id="2226" r:id="rId19"/>
    <p:sldId id="2225" r:id="rId20"/>
    <p:sldId id="2223" r:id="rId21"/>
    <p:sldId id="2224" r:id="rId22"/>
    <p:sldId id="2222" r:id="rId23"/>
    <p:sldId id="2228" r:id="rId24"/>
    <p:sldId id="2919" r:id="rId25"/>
    <p:sldId id="2798" r:id="rId26"/>
    <p:sldId id="2872" r:id="rId27"/>
    <p:sldId id="2670" r:id="rId28"/>
    <p:sldId id="2859" r:id="rId29"/>
    <p:sldId id="2897" r:id="rId30"/>
    <p:sldId id="2186" r:id="rId31"/>
    <p:sldId id="2886" r:id="rId32"/>
    <p:sldId id="2895" r:id="rId33"/>
    <p:sldId id="2849" r:id="rId34"/>
    <p:sldId id="2832" r:id="rId35"/>
    <p:sldId id="2848" r:id="rId36"/>
    <p:sldId id="2833" r:id="rId37"/>
    <p:sldId id="2911" r:id="rId38"/>
    <p:sldId id="2813" r:id="rId39"/>
    <p:sldId id="2916" r:id="rId40"/>
    <p:sldId id="2917" r:id="rId41"/>
    <p:sldId id="2207" r:id="rId42"/>
  </p:sldIdLst>
  <p:sldSz cx="9144000" cy="6858000" type="screen4x3"/>
  <p:notesSz cx="6864350" cy="9996488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9" userDrawn="1">
          <p15:clr>
            <a:srgbClr val="A4A3A4"/>
          </p15:clr>
        </p15:guide>
        <p15:guide id="2" pos="216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EC6"/>
    <a:srgbClr val="B4DCEA"/>
    <a:srgbClr val="E1FEBA"/>
    <a:srgbClr val="79C0D9"/>
    <a:srgbClr val="FF3300"/>
    <a:srgbClr val="DEDEDE"/>
    <a:srgbClr val="328FB0"/>
    <a:srgbClr val="990033"/>
    <a:srgbClr val="DDD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Orta Stil 4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FECB4D8-DB02-4DC6-A0A2-4F2EBAE1DC90}" styleName="Orta Stil 1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Açık Stil 3 - Vurgu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Açık Stil 1 - Vurgu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1EBBBCC-DAD2-459C-BE2E-F6DE35CF9A28}" styleName="Koyu Stil 2 - Vurgu 3/Vurgu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2DE63D5-997A-4646-A377-4702673A728D}" styleName="Açık Stil 2 - Vurgu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Açık Stil 2 - Vurgu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Açık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Açık Stil 1 - Vurgu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Orta Stil 3 - Vurgu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034E78-7F5D-4C2E-B375-FC64B27BC917}" styleName="Koyu Stil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9" autoAdjust="0"/>
    <p:restoredTop sz="94709" autoAdjust="0"/>
  </p:normalViewPr>
  <p:slideViewPr>
    <p:cSldViewPr>
      <p:cViewPr varScale="1">
        <p:scale>
          <a:sx n="108" d="100"/>
          <a:sy n="108" d="100"/>
        </p:scale>
        <p:origin x="17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240" y="-96"/>
      </p:cViewPr>
      <p:guideLst>
        <p:guide orient="horz" pos="3149"/>
        <p:guide pos="216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Sayfa2!$B$1</c:f>
              <c:strCache>
                <c:ptCount val="1"/>
                <c:pt idx="0">
                  <c:v>seramik kaplama malzemeleri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Sayfa2!$A$2:$A$11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Sayfa2!$B$2:$B$11</c:f>
              <c:numCache>
                <c:formatCode>0.0</c:formatCode>
                <c:ptCount val="10"/>
                <c:pt idx="0">
                  <c:v>28.080380750925439</c:v>
                </c:pt>
                <c:pt idx="1">
                  <c:v>28.911564625850339</c:v>
                </c:pt>
                <c:pt idx="2">
                  <c:v>28.068340306834035</c:v>
                </c:pt>
                <c:pt idx="3">
                  <c:v>27.510917030567683</c:v>
                </c:pt>
                <c:pt idx="4">
                  <c:v>31.346153846153847</c:v>
                </c:pt>
                <c:pt idx="5">
                  <c:v>28.507321681624941</c:v>
                </c:pt>
                <c:pt idx="6">
                  <c:v>29.773592466439592</c:v>
                </c:pt>
                <c:pt idx="7">
                  <c:v>31.306306306306308</c:v>
                </c:pt>
                <c:pt idx="8">
                  <c:v>33.383685800604226</c:v>
                </c:pt>
                <c:pt idx="9">
                  <c:v>34.421715184893785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6A-40DC-9B15-02FE50D9475A}"/>
            </c:ext>
          </c:extLst>
        </c:ser>
        <c:ser>
          <c:idx val="1"/>
          <c:order val="1"/>
          <c:tx>
            <c:strRef>
              <c:f>Sayfa2!$C$1</c:f>
              <c:strCache>
                <c:ptCount val="1"/>
                <c:pt idx="0">
                  <c:v>seramik sağlık gereçleri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Sayfa2!$A$2:$A$11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Sayfa2!$C$2:$C$11</c:f>
              <c:numCache>
                <c:formatCode>0.0</c:formatCode>
                <c:ptCount val="10"/>
                <c:pt idx="0">
                  <c:v>33.22784810126582</c:v>
                </c:pt>
                <c:pt idx="1">
                  <c:v>29.404309252217999</c:v>
                </c:pt>
                <c:pt idx="2">
                  <c:v>34.302325581395351</c:v>
                </c:pt>
                <c:pt idx="3">
                  <c:v>33.603603603603602</c:v>
                </c:pt>
                <c:pt idx="4">
                  <c:v>37.531068765534378</c:v>
                </c:pt>
                <c:pt idx="5">
                  <c:v>36.717062634989198</c:v>
                </c:pt>
                <c:pt idx="6">
                  <c:v>38.643246517262263</c:v>
                </c:pt>
                <c:pt idx="7">
                  <c:v>40.494092373791624</c:v>
                </c:pt>
                <c:pt idx="8">
                  <c:v>38.577981651376149</c:v>
                </c:pt>
                <c:pt idx="9">
                  <c:v>40.184921763869127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6A-40DC-9B15-02FE50D9475A}"/>
            </c:ext>
          </c:extLst>
        </c:ser>
        <c:ser>
          <c:idx val="2"/>
          <c:order val="2"/>
          <c:tx>
            <c:strRef>
              <c:f>Sayfa2!$D$1</c:f>
              <c:strCache>
                <c:ptCount val="1"/>
                <c:pt idx="0">
                  <c:v>inşaat seramikleri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6.1495594300712435E-2"/>
                  <c:y val="0.1153530548264800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6A-40DC-9B15-02FE50D947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Sayfa2!$A$2:$A$11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Sayfa2!$D$2:$D$11</c:f>
              <c:numCache>
                <c:formatCode>0.0</c:formatCode>
                <c:ptCount val="10"/>
                <c:pt idx="0">
                  <c:v>29.369797859690845</c:v>
                </c:pt>
                <c:pt idx="1">
                  <c:v>29.03533906399236</c:v>
                </c:pt>
                <c:pt idx="2">
                  <c:v>29.717948717948715</c:v>
                </c:pt>
                <c:pt idx="3">
                  <c:v>29.07784986098239</c:v>
                </c:pt>
                <c:pt idx="4">
                  <c:v>32.886321435939756</c:v>
                </c:pt>
                <c:pt idx="5">
                  <c:v>30.535301440512182</c:v>
                </c:pt>
                <c:pt idx="6">
                  <c:v>31.978319783197833</c:v>
                </c:pt>
                <c:pt idx="7">
                  <c:v>33.685674547983311</c:v>
                </c:pt>
                <c:pt idx="8">
                  <c:v>34.775129024330305</c:v>
                </c:pt>
                <c:pt idx="9">
                  <c:v>35.974324583253498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6A-40DC-9B15-02FE50D94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4934520"/>
        <c:axId val="294930256"/>
      </c:lineChart>
      <c:catAx>
        <c:axId val="294934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94930256"/>
        <c:crosses val="autoZero"/>
        <c:auto val="1"/>
        <c:lblAlgn val="ctr"/>
        <c:lblOffset val="100"/>
        <c:noMultiLvlLbl val="0"/>
      </c:catAx>
      <c:valAx>
        <c:axId val="294930256"/>
        <c:scaling>
          <c:orientation val="minMax"/>
          <c:min val="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9493452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Sayfa4!$B$1</c:f>
              <c:strCache>
                <c:ptCount val="1"/>
                <c:pt idx="0">
                  <c:v>fff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Sayfa4!$A$2:$A$11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Sayfa4!$B$2:$B$11</c:f>
              <c:numCache>
                <c:formatCode>#,##0</c:formatCode>
                <c:ptCount val="10"/>
                <c:pt idx="0">
                  <c:v>16101</c:v>
                </c:pt>
                <c:pt idx="1">
                  <c:v>17921</c:v>
                </c:pt>
                <c:pt idx="2">
                  <c:v>20688</c:v>
                </c:pt>
                <c:pt idx="3">
                  <c:v>22312</c:v>
                </c:pt>
                <c:pt idx="4">
                  <c:v>22825</c:v>
                </c:pt>
                <c:pt idx="5">
                  <c:v>24022</c:v>
                </c:pt>
                <c:pt idx="6">
                  <c:v>25257</c:v>
                </c:pt>
                <c:pt idx="7">
                  <c:v>27002</c:v>
                </c:pt>
                <c:pt idx="8">
                  <c:v>26839</c:v>
                </c:pt>
                <c:pt idx="9">
                  <c:v>27255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8F-4260-A739-30EDF9A13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752544"/>
        <c:axId val="403753200"/>
      </c:barChart>
      <c:catAx>
        <c:axId val="40375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03753200"/>
        <c:crosses val="autoZero"/>
        <c:auto val="1"/>
        <c:lblAlgn val="ctr"/>
        <c:lblOffset val="100"/>
        <c:noMultiLvlLbl val="0"/>
      </c:catAx>
      <c:valAx>
        <c:axId val="40375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03752544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5852852043684657E-2"/>
          <c:y val="2.8071815485295269E-2"/>
          <c:w val="0.91555821681985572"/>
          <c:h val="0.81367191038990117"/>
        </c:manualLayout>
      </c:layout>
      <c:lineChart>
        <c:grouping val="standard"/>
        <c:varyColors val="0"/>
        <c:ser>
          <c:idx val="0"/>
          <c:order val="0"/>
          <c:tx>
            <c:strRef>
              <c:f>'SERAMİK GRAFİK'!$A$2</c:f>
              <c:strCache>
                <c:ptCount val="1"/>
                <c:pt idx="0">
                  <c:v>İNŞAAT SERAMİKLERİ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22"/>
            <c:marker>
              <c:symbol val="triangle"/>
              <c:size val="8"/>
              <c:spPr>
                <a:solidFill>
                  <a:srgbClr val="4472C4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25BD-4BFA-AE4D-CF61D22F4A10}"/>
              </c:ext>
            </c:extLst>
          </c:dPt>
          <c:dPt>
            <c:idx val="23"/>
            <c:marker>
              <c:symbol val="triangle"/>
              <c:size val="8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25BD-4BFA-AE4D-CF61D22F4A10}"/>
              </c:ext>
            </c:extLst>
          </c:dPt>
          <c:dPt>
            <c:idx val="24"/>
            <c:marker>
              <c:symbol val="triangle"/>
              <c:size val="8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25BD-4BFA-AE4D-CF61D22F4A10}"/>
              </c:ext>
            </c:extLst>
          </c:dPt>
          <c:dPt>
            <c:idx val="25"/>
            <c:marker>
              <c:symbol val="triangle"/>
              <c:size val="8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25BD-4BFA-AE4D-CF61D22F4A10}"/>
              </c:ext>
            </c:extLst>
          </c:dPt>
          <c:dPt>
            <c:idx val="26"/>
            <c:marker>
              <c:symbol val="triangle"/>
              <c:size val="8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25BD-4BFA-AE4D-CF61D22F4A10}"/>
              </c:ext>
            </c:extLst>
          </c:dPt>
          <c:dPt>
            <c:idx val="27"/>
            <c:marker>
              <c:symbol val="triangle"/>
              <c:size val="8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25BD-4BFA-AE4D-CF61D22F4A10}"/>
              </c:ext>
            </c:extLst>
          </c:dPt>
          <c:dPt>
            <c:idx val="28"/>
            <c:marker>
              <c:symbol val="triangle"/>
              <c:size val="8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25BD-4BFA-AE4D-CF61D22F4A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'SERAMİK GRAFİK'!$B$1:$AD$1</c:f>
              <c:strCache>
                <c:ptCount val="29"/>
                <c:pt idx="0">
                  <c:v>2012 Q1</c:v>
                </c:pt>
                <c:pt idx="1">
                  <c:v>2012 Q2</c:v>
                </c:pt>
                <c:pt idx="2">
                  <c:v>2012 Q3</c:v>
                </c:pt>
                <c:pt idx="3">
                  <c:v>2012 Q4</c:v>
                </c:pt>
                <c:pt idx="4">
                  <c:v>2013 Q1</c:v>
                </c:pt>
                <c:pt idx="5">
                  <c:v>2013 Q2</c:v>
                </c:pt>
                <c:pt idx="6">
                  <c:v>2013 Q3</c:v>
                </c:pt>
                <c:pt idx="7">
                  <c:v>2013 Q4</c:v>
                </c:pt>
                <c:pt idx="8">
                  <c:v>2014 Q1</c:v>
                </c:pt>
                <c:pt idx="9">
                  <c:v>2014 Q2</c:v>
                </c:pt>
                <c:pt idx="10">
                  <c:v>2014 Q3</c:v>
                </c:pt>
                <c:pt idx="11">
                  <c:v>2014 Q4</c:v>
                </c:pt>
                <c:pt idx="12">
                  <c:v>2015 Q1</c:v>
                </c:pt>
                <c:pt idx="13">
                  <c:v>2015 Q2</c:v>
                </c:pt>
                <c:pt idx="14">
                  <c:v>2015 Q3</c:v>
                </c:pt>
                <c:pt idx="15">
                  <c:v>2015 Q4</c:v>
                </c:pt>
                <c:pt idx="16">
                  <c:v>2016 Q1</c:v>
                </c:pt>
                <c:pt idx="17">
                  <c:v>2016 Q2</c:v>
                </c:pt>
                <c:pt idx="18">
                  <c:v>2016 Q3</c:v>
                </c:pt>
                <c:pt idx="19">
                  <c:v>2016 Q4</c:v>
                </c:pt>
                <c:pt idx="20">
                  <c:v>2017 Q1</c:v>
                </c:pt>
                <c:pt idx="21">
                  <c:v>2017 Q2</c:v>
                </c:pt>
                <c:pt idx="22">
                  <c:v>2017 Q3</c:v>
                </c:pt>
                <c:pt idx="23">
                  <c:v>2017 Q4</c:v>
                </c:pt>
                <c:pt idx="24">
                  <c:v>2018 Q1</c:v>
                </c:pt>
                <c:pt idx="25">
                  <c:v>2018 Q2</c:v>
                </c:pt>
                <c:pt idx="26">
                  <c:v>2018 Q3</c:v>
                </c:pt>
                <c:pt idx="27">
                  <c:v>2018 Q4</c:v>
                </c:pt>
                <c:pt idx="28">
                  <c:v>2019 Q1</c:v>
                </c:pt>
              </c:strCache>
            </c:strRef>
          </c:cat>
          <c:val>
            <c:numRef>
              <c:f>'SERAMİK GRAFİK'!$B$2:$AD$2</c:f>
              <c:numCache>
                <c:formatCode>0.00</c:formatCode>
                <c:ptCount val="29"/>
                <c:pt idx="0">
                  <c:v>12</c:v>
                </c:pt>
                <c:pt idx="1">
                  <c:v>11.944444444444445</c:v>
                </c:pt>
                <c:pt idx="2">
                  <c:v>6.5666666666666664</c:v>
                </c:pt>
                <c:pt idx="3">
                  <c:v>8.2272727272727266</c:v>
                </c:pt>
                <c:pt idx="4">
                  <c:v>7.625</c:v>
                </c:pt>
                <c:pt idx="5">
                  <c:v>8.384615384615385</c:v>
                </c:pt>
                <c:pt idx="6">
                  <c:v>5.3</c:v>
                </c:pt>
                <c:pt idx="7">
                  <c:v>8.4782608695652169</c:v>
                </c:pt>
                <c:pt idx="8">
                  <c:v>7.2068965517241379</c:v>
                </c:pt>
                <c:pt idx="9">
                  <c:v>7.7931034482758621</c:v>
                </c:pt>
                <c:pt idx="10">
                  <c:v>6.387096774193548</c:v>
                </c:pt>
                <c:pt idx="11">
                  <c:v>6.4482758620689653</c:v>
                </c:pt>
                <c:pt idx="12">
                  <c:v>6.2962962962962967</c:v>
                </c:pt>
                <c:pt idx="13">
                  <c:v>8.8571428571428577</c:v>
                </c:pt>
                <c:pt idx="14">
                  <c:v>7.7272727272727275</c:v>
                </c:pt>
                <c:pt idx="15">
                  <c:v>10.176470588235293</c:v>
                </c:pt>
                <c:pt idx="16">
                  <c:v>9.0500000000000007</c:v>
                </c:pt>
                <c:pt idx="17">
                  <c:v>8.2916666666666661</c:v>
                </c:pt>
                <c:pt idx="18">
                  <c:v>10.294117647058824</c:v>
                </c:pt>
                <c:pt idx="19">
                  <c:v>15.454545454545455</c:v>
                </c:pt>
                <c:pt idx="20">
                  <c:v>16.363636363636363</c:v>
                </c:pt>
                <c:pt idx="21">
                  <c:v>20.100000000000001</c:v>
                </c:pt>
                <c:pt idx="22">
                  <c:v>18.27</c:v>
                </c:pt>
                <c:pt idx="23">
                  <c:v>22.33</c:v>
                </c:pt>
                <c:pt idx="24">
                  <c:v>26.5</c:v>
                </c:pt>
                <c:pt idx="25">
                  <c:v>27.88</c:v>
                </c:pt>
                <c:pt idx="26">
                  <c:v>41.4</c:v>
                </c:pt>
                <c:pt idx="27">
                  <c:v>53.75</c:v>
                </c:pt>
                <c:pt idx="28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5BD-4BFA-AE4D-CF61D22F4A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0826408"/>
        <c:axId val="290825232"/>
      </c:lineChart>
      <c:catAx>
        <c:axId val="290826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90825232"/>
        <c:crosses val="autoZero"/>
        <c:auto val="1"/>
        <c:lblAlgn val="ctr"/>
        <c:lblOffset val="100"/>
        <c:noMultiLvlLbl val="0"/>
      </c:catAx>
      <c:valAx>
        <c:axId val="290825232"/>
        <c:scaling>
          <c:orientation val="minMax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90826408"/>
        <c:crosses val="autoZero"/>
        <c:crossBetween val="between"/>
      </c:valAx>
      <c:spPr>
        <a:solidFill>
          <a:schemeClr val="tx2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3495266216722903E-2"/>
          <c:y val="2.9757865145910931E-2"/>
          <c:w val="0.92666338582677166"/>
          <c:h val="0.80896817006969712"/>
        </c:manualLayout>
      </c:layout>
      <c:lineChart>
        <c:grouping val="standard"/>
        <c:varyColors val="0"/>
        <c:ser>
          <c:idx val="0"/>
          <c:order val="0"/>
          <c:tx>
            <c:strRef>
              <c:f>'SERAMİK GRAFİK'!$A$23</c:f>
              <c:strCache>
                <c:ptCount val="1"/>
                <c:pt idx="0">
                  <c:v>TÜRKİYE SANAYİ ÜRÜNLERİ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'SERAMİK GRAFİK'!$B$22:$AD$22</c:f>
              <c:strCache>
                <c:ptCount val="29"/>
                <c:pt idx="0">
                  <c:v>2012 Q1</c:v>
                </c:pt>
                <c:pt idx="1">
                  <c:v>2012 Q2</c:v>
                </c:pt>
                <c:pt idx="2">
                  <c:v>2012 Q3</c:v>
                </c:pt>
                <c:pt idx="3">
                  <c:v>2012 Q4</c:v>
                </c:pt>
                <c:pt idx="4">
                  <c:v>2013 Q1</c:v>
                </c:pt>
                <c:pt idx="5">
                  <c:v>2013 Q2</c:v>
                </c:pt>
                <c:pt idx="6">
                  <c:v>2013 Q3</c:v>
                </c:pt>
                <c:pt idx="7">
                  <c:v>2013 Q4</c:v>
                </c:pt>
                <c:pt idx="8">
                  <c:v>2014 Q1</c:v>
                </c:pt>
                <c:pt idx="9">
                  <c:v>2014 Q2</c:v>
                </c:pt>
                <c:pt idx="10">
                  <c:v>2014 Q3</c:v>
                </c:pt>
                <c:pt idx="11">
                  <c:v>2014 Q4</c:v>
                </c:pt>
                <c:pt idx="12">
                  <c:v>2015 Q1</c:v>
                </c:pt>
                <c:pt idx="13">
                  <c:v>2015 Q2</c:v>
                </c:pt>
                <c:pt idx="14">
                  <c:v>2015 Q3</c:v>
                </c:pt>
                <c:pt idx="15">
                  <c:v>2015 Q4</c:v>
                </c:pt>
                <c:pt idx="16">
                  <c:v>2016 Q1</c:v>
                </c:pt>
                <c:pt idx="17">
                  <c:v>2016 Q2</c:v>
                </c:pt>
                <c:pt idx="18">
                  <c:v>2016 Q3</c:v>
                </c:pt>
                <c:pt idx="19">
                  <c:v>2016 Q4</c:v>
                </c:pt>
                <c:pt idx="20">
                  <c:v>2017 Q1</c:v>
                </c:pt>
                <c:pt idx="21">
                  <c:v>2017 Q2</c:v>
                </c:pt>
                <c:pt idx="22">
                  <c:v>2017 Q3</c:v>
                </c:pt>
                <c:pt idx="23">
                  <c:v>2017 Q4</c:v>
                </c:pt>
                <c:pt idx="24">
                  <c:v>2018 Q1</c:v>
                </c:pt>
                <c:pt idx="25">
                  <c:v>2018 Q2</c:v>
                </c:pt>
                <c:pt idx="26">
                  <c:v>2018 Q3</c:v>
                </c:pt>
                <c:pt idx="27">
                  <c:v>2018 Q4</c:v>
                </c:pt>
                <c:pt idx="28">
                  <c:v>2019 Q1</c:v>
                </c:pt>
              </c:strCache>
            </c:strRef>
          </c:cat>
          <c:val>
            <c:numRef>
              <c:f>'SERAMİK GRAFİK'!$B$23:$AD$23</c:f>
              <c:numCache>
                <c:formatCode>0.00</c:formatCode>
                <c:ptCount val="29"/>
                <c:pt idx="0">
                  <c:v>0.76479892135763738</c:v>
                </c:pt>
                <c:pt idx="1">
                  <c:v>0.76931514362103237</c:v>
                </c:pt>
                <c:pt idx="2">
                  <c:v>0.79400615120520701</c:v>
                </c:pt>
                <c:pt idx="3">
                  <c:v>0.79755208459068638</c:v>
                </c:pt>
                <c:pt idx="4">
                  <c:v>0.50189836104232988</c:v>
                </c:pt>
                <c:pt idx="5">
                  <c:v>0.6442395219060435</c:v>
                </c:pt>
                <c:pt idx="6">
                  <c:v>0.70454950936663696</c:v>
                </c:pt>
                <c:pt idx="7">
                  <c:v>0.69849246231155782</c:v>
                </c:pt>
                <c:pt idx="8">
                  <c:v>0.83892436149312377</c:v>
                </c:pt>
                <c:pt idx="9">
                  <c:v>0.75275483602427318</c:v>
                </c:pt>
                <c:pt idx="10">
                  <c:v>0.76406491137819765</c:v>
                </c:pt>
                <c:pt idx="11">
                  <c:v>0.70631450061220924</c:v>
                </c:pt>
                <c:pt idx="12">
                  <c:v>0.82852580881583082</c:v>
                </c:pt>
                <c:pt idx="13">
                  <c:v>0.74676100779270449</c:v>
                </c:pt>
                <c:pt idx="14">
                  <c:v>0.75284010040628313</c:v>
                </c:pt>
                <c:pt idx="15">
                  <c:v>0.77393772012060713</c:v>
                </c:pt>
                <c:pt idx="16">
                  <c:v>0.79737045630317094</c:v>
                </c:pt>
                <c:pt idx="17">
                  <c:v>0.74076539865469826</c:v>
                </c:pt>
                <c:pt idx="18">
                  <c:v>0.75491344873501998</c:v>
                </c:pt>
                <c:pt idx="19">
                  <c:v>0.77658709276180449</c:v>
                </c:pt>
                <c:pt idx="20">
                  <c:v>0.83913337494798168</c:v>
                </c:pt>
                <c:pt idx="21">
                  <c:v>0.75353727662152226</c:v>
                </c:pt>
                <c:pt idx="22">
                  <c:v>0.71</c:v>
                </c:pt>
                <c:pt idx="23">
                  <c:v>0.74</c:v>
                </c:pt>
                <c:pt idx="24">
                  <c:v>0.79</c:v>
                </c:pt>
                <c:pt idx="25">
                  <c:v>0.78</c:v>
                </c:pt>
                <c:pt idx="26">
                  <c:v>0.98</c:v>
                </c:pt>
                <c:pt idx="27">
                  <c:v>1.1299999999999999</c:v>
                </c:pt>
                <c:pt idx="28">
                  <c:v>1.0900000000000001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7F-4AD8-B26C-F748A9531A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0825624"/>
        <c:axId val="290822096"/>
      </c:lineChart>
      <c:catAx>
        <c:axId val="29082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90822096"/>
        <c:crosses val="autoZero"/>
        <c:auto val="1"/>
        <c:lblAlgn val="ctr"/>
        <c:lblOffset val="100"/>
        <c:noMultiLvlLbl val="0"/>
      </c:catAx>
      <c:valAx>
        <c:axId val="290822096"/>
        <c:scaling>
          <c:orientation val="minMax"/>
          <c:min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tr-TR"/>
          </a:p>
        </c:txPr>
        <c:crossAx val="290825624"/>
        <c:crosses val="autoZero"/>
        <c:crossBetween val="between"/>
      </c:valAx>
      <c:spPr>
        <a:solidFill>
          <a:sysClr val="window" lastClr="FFFFFF">
            <a:lumMod val="95000"/>
          </a:sysClr>
        </a:solidFill>
        <a:ln>
          <a:solidFill>
            <a:srgbClr val="4472C4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Sayfa2!$B$1</c:f>
              <c:strCache>
                <c:ptCount val="1"/>
                <c:pt idx="0">
                  <c:v>EKONOMİK BÜYÜME YÜZDE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4.4518642181412653E-3"/>
                  <c:y val="-1.27179935841353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449-4833-924F-92CECC64282B}"/>
                </c:ext>
              </c:extLst>
            </c:dLbl>
            <c:dLbl>
              <c:idx val="6"/>
              <c:layout>
                <c:manualLayout>
                  <c:x val="0"/>
                  <c:y val="6.25729075532225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49-4833-924F-92CECC64282B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Sayfa2!$A$2:$A$8</c:f>
              <c:strCache>
                <c:ptCount val="7"/>
                <c:pt idx="0">
                  <c:v>2017 Q3</c:v>
                </c:pt>
                <c:pt idx="1">
                  <c:v>2017 Q4</c:v>
                </c:pt>
                <c:pt idx="2">
                  <c:v>2018 Q1</c:v>
                </c:pt>
                <c:pt idx="3">
                  <c:v>2018 Q2</c:v>
                </c:pt>
                <c:pt idx="4">
                  <c:v>2018 Q3</c:v>
                </c:pt>
                <c:pt idx="5">
                  <c:v>2018 Q4</c:v>
                </c:pt>
                <c:pt idx="6">
                  <c:v>2019 Q1</c:v>
                </c:pt>
              </c:strCache>
            </c:strRef>
          </c:cat>
          <c:val>
            <c:numRef>
              <c:f>Sayfa2!$B$2:$B$8</c:f>
              <c:numCache>
                <c:formatCode>General</c:formatCode>
                <c:ptCount val="7"/>
                <c:pt idx="0">
                  <c:v>11.5</c:v>
                </c:pt>
                <c:pt idx="1">
                  <c:v>7.3</c:v>
                </c:pt>
                <c:pt idx="2">
                  <c:v>7.4</c:v>
                </c:pt>
                <c:pt idx="3">
                  <c:v>5.3</c:v>
                </c:pt>
                <c:pt idx="4">
                  <c:v>1.8</c:v>
                </c:pt>
                <c:pt idx="5" formatCode="0.00">
                  <c:v>-3</c:v>
                </c:pt>
                <c:pt idx="6">
                  <c:v>-2.6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49-4833-924F-92CECC642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07391136"/>
        <c:axId val="407391792"/>
      </c:barChart>
      <c:lineChart>
        <c:grouping val="standard"/>
        <c:varyColors val="0"/>
        <c:ser>
          <c:idx val="1"/>
          <c:order val="1"/>
          <c:tx>
            <c:strRef>
              <c:f>Sayfa2!$C$1</c:f>
              <c:strCache>
                <c:ptCount val="1"/>
                <c:pt idx="0">
                  <c:v>SANAYİ İHRACAT KATKI ORANI ENDEKSİ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Sayfa2!$A$2:$A$8</c:f>
              <c:strCache>
                <c:ptCount val="7"/>
                <c:pt idx="0">
                  <c:v>2017 Q3</c:v>
                </c:pt>
                <c:pt idx="1">
                  <c:v>2017 Q4</c:v>
                </c:pt>
                <c:pt idx="2">
                  <c:v>2018 Q1</c:v>
                </c:pt>
                <c:pt idx="3">
                  <c:v>2018 Q2</c:v>
                </c:pt>
                <c:pt idx="4">
                  <c:v>2018 Q3</c:v>
                </c:pt>
                <c:pt idx="5">
                  <c:v>2018 Q4</c:v>
                </c:pt>
                <c:pt idx="6">
                  <c:v>2019 Q1</c:v>
                </c:pt>
              </c:strCache>
            </c:strRef>
          </c:cat>
          <c:val>
            <c:numRef>
              <c:f>Sayfa2!$C$2:$C$8</c:f>
              <c:numCache>
                <c:formatCode>General</c:formatCode>
                <c:ptCount val="7"/>
                <c:pt idx="0">
                  <c:v>0.71</c:v>
                </c:pt>
                <c:pt idx="1">
                  <c:v>0.74</c:v>
                </c:pt>
                <c:pt idx="2">
                  <c:v>0.79</c:v>
                </c:pt>
                <c:pt idx="3">
                  <c:v>0.78</c:v>
                </c:pt>
                <c:pt idx="4">
                  <c:v>0.98</c:v>
                </c:pt>
                <c:pt idx="5">
                  <c:v>1.1299999999999999</c:v>
                </c:pt>
                <c:pt idx="6">
                  <c:v>1.0900000000000001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449-4833-924F-92CECC642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2737272"/>
        <c:axId val="592735632"/>
      </c:lineChart>
      <c:catAx>
        <c:axId val="40739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07391792"/>
        <c:crosses val="autoZero"/>
        <c:auto val="1"/>
        <c:lblAlgn val="ctr"/>
        <c:lblOffset val="100"/>
        <c:noMultiLvlLbl val="0"/>
      </c:catAx>
      <c:valAx>
        <c:axId val="40739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07391136"/>
        <c:crosses val="autoZero"/>
        <c:crossBetween val="between"/>
      </c:valAx>
      <c:valAx>
        <c:axId val="59273563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92737272"/>
        <c:crosses val="max"/>
        <c:crossBetween val="between"/>
      </c:valAx>
      <c:catAx>
        <c:axId val="592737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92735632"/>
        <c:crosses val="autoZero"/>
        <c:auto val="1"/>
        <c:lblAlgn val="ctr"/>
        <c:lblOffset val="100"/>
        <c:noMultiLvlLbl val="0"/>
      </c:cat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7.1714007971225818E-2"/>
          <c:y val="7.0777605321421536E-2"/>
          <c:w val="0.90112549820161369"/>
          <c:h val="0.878296477755009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'DÜNYA BÜYÜME'!$B$1</c:f>
              <c:strCache>
                <c:ptCount val="1"/>
                <c:pt idx="0">
                  <c:v>DÜNYA EKONOMİSİ BÜYÜME YÜZDE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0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'DÜNYA BÜYÜME'!$A$9:$A$20</c:f>
              <c:strCache>
                <c:ptCount val="12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 T</c:v>
                </c:pt>
              </c:strCache>
            </c:strRef>
          </c:cat>
          <c:val>
            <c:numRef>
              <c:f>'DÜNYA BÜYÜME'!$B$9:$B$20</c:f>
              <c:numCache>
                <c:formatCode>0.0</c:formatCode>
                <c:ptCount val="12"/>
                <c:pt idx="0">
                  <c:v>1.5</c:v>
                </c:pt>
                <c:pt idx="1">
                  <c:v>-2</c:v>
                </c:pt>
                <c:pt idx="2">
                  <c:v>4.0999999999999996</c:v>
                </c:pt>
                <c:pt idx="3">
                  <c:v>3.1</c:v>
                </c:pt>
                <c:pt idx="4">
                  <c:v>2.5</c:v>
                </c:pt>
                <c:pt idx="5">
                  <c:v>2.6</c:v>
                </c:pt>
                <c:pt idx="6">
                  <c:v>2.8</c:v>
                </c:pt>
                <c:pt idx="7">
                  <c:v>2.8</c:v>
                </c:pt>
                <c:pt idx="8">
                  <c:v>2.5</c:v>
                </c:pt>
                <c:pt idx="9">
                  <c:v>3.2</c:v>
                </c:pt>
                <c:pt idx="10">
                  <c:v>3.1</c:v>
                </c:pt>
                <c:pt idx="1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72-4E9A-8D46-A4CEEB296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9318304"/>
        <c:axId val="139318696"/>
      </c:barChart>
      <c:catAx>
        <c:axId val="13931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9318696"/>
        <c:crosses val="autoZero"/>
        <c:auto val="1"/>
        <c:lblAlgn val="ctr"/>
        <c:lblOffset val="100"/>
        <c:noMultiLvlLbl val="0"/>
      </c:catAx>
      <c:valAx>
        <c:axId val="139318696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9318304"/>
        <c:crosses val="autoZero"/>
        <c:crossBetween val="between"/>
        <c:majorUnit val="0.5"/>
      </c:valAx>
      <c:spPr>
        <a:solidFill>
          <a:schemeClr val="bg2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'dünya inşaat harc'!$B$1</c:f>
              <c:strCache>
                <c:ptCount val="1"/>
                <c:pt idx="0">
                  <c:v>DÜNYA İNŞAAT HARCAMALARI TRİLYON DOLAR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'dünya inşaat harc'!$A$2:$A$11</c:f>
              <c:strCach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 GT</c:v>
                </c:pt>
                <c:pt idx="9">
                  <c:v>2019 Y</c:v>
                </c:pt>
              </c:strCache>
            </c:strRef>
          </c:cat>
          <c:val>
            <c:numRef>
              <c:f>'dünya inşaat harc'!$B$2:$B$11</c:f>
              <c:numCache>
                <c:formatCode>0.00</c:formatCode>
                <c:ptCount val="10"/>
                <c:pt idx="0">
                  <c:v>7.61</c:v>
                </c:pt>
                <c:pt idx="1">
                  <c:v>7.66</c:v>
                </c:pt>
                <c:pt idx="2">
                  <c:v>7.84</c:v>
                </c:pt>
                <c:pt idx="3">
                  <c:v>8.11</c:v>
                </c:pt>
                <c:pt idx="4">
                  <c:v>8.42</c:v>
                </c:pt>
                <c:pt idx="5">
                  <c:v>8.59</c:v>
                </c:pt>
                <c:pt idx="6">
                  <c:v>8.8000000000000007</c:v>
                </c:pt>
                <c:pt idx="7">
                  <c:v>9.0500000000000007</c:v>
                </c:pt>
                <c:pt idx="8">
                  <c:v>9.2799999999999994</c:v>
                </c:pt>
                <c:pt idx="9">
                  <c:v>9.51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DF-4F38-835D-54661CD28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15264392"/>
        <c:axId val="241318504"/>
      </c:barChart>
      <c:lineChart>
        <c:grouping val="standard"/>
        <c:varyColors val="0"/>
        <c:ser>
          <c:idx val="1"/>
          <c:order val="1"/>
          <c:tx>
            <c:strRef>
              <c:f>'dünya inşaat harc'!$C$1</c:f>
              <c:strCache>
                <c:ptCount val="1"/>
                <c:pt idx="0">
                  <c:v>DÜNYA İNŞAAT HARCAMALARI BÜYÜME YÜZDE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rgbClr val="FF0000"/>
              </a:solidFill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'dünya inşaat harc'!$A$2:$A$11</c:f>
              <c:strCach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 GT</c:v>
                </c:pt>
                <c:pt idx="9">
                  <c:v>2019 Y</c:v>
                </c:pt>
              </c:strCache>
            </c:strRef>
          </c:cat>
          <c:val>
            <c:numRef>
              <c:f>'dünya inşaat harc'!$C$2:$C$11</c:f>
              <c:numCache>
                <c:formatCode>0.0</c:formatCode>
                <c:ptCount val="10"/>
                <c:pt idx="0">
                  <c:v>1.6</c:v>
                </c:pt>
                <c:pt idx="1">
                  <c:v>0.6</c:v>
                </c:pt>
                <c:pt idx="2">
                  <c:v>2.4</c:v>
                </c:pt>
                <c:pt idx="3">
                  <c:v>3.5</c:v>
                </c:pt>
                <c:pt idx="4">
                  <c:v>3.8</c:v>
                </c:pt>
                <c:pt idx="5">
                  <c:v>2</c:v>
                </c:pt>
                <c:pt idx="6">
                  <c:v>2.4</c:v>
                </c:pt>
                <c:pt idx="7">
                  <c:v>2.8</c:v>
                </c:pt>
                <c:pt idx="8">
                  <c:v>2.6</c:v>
                </c:pt>
                <c:pt idx="9">
                  <c:v>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DF-4F38-835D-54661CD28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245464"/>
        <c:axId val="191243504"/>
      </c:lineChart>
      <c:catAx>
        <c:axId val="315264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41318504"/>
        <c:crosses val="autoZero"/>
        <c:auto val="1"/>
        <c:lblAlgn val="ctr"/>
        <c:lblOffset val="100"/>
        <c:noMultiLvlLbl val="0"/>
      </c:catAx>
      <c:valAx>
        <c:axId val="24131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315264392"/>
        <c:crosses val="autoZero"/>
        <c:crossBetween val="between"/>
      </c:valAx>
      <c:valAx>
        <c:axId val="191243504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91245464"/>
        <c:crosses val="max"/>
        <c:crossBetween val="between"/>
      </c:valAx>
      <c:catAx>
        <c:axId val="1912454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243504"/>
        <c:crosses val="autoZero"/>
        <c:auto val="1"/>
        <c:lblAlgn val="ctr"/>
        <c:lblOffset val="100"/>
        <c:noMultiLvlLbl val="0"/>
      </c:cat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'TÜRKİYE BÜYÜME'!$T$41</c:f>
              <c:strCache>
                <c:ptCount val="1"/>
                <c:pt idx="0">
                  <c:v>EKONOMİK BÜYÜME YÜZDE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235-4C50-8EA2-297F317435EC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235-4C50-8EA2-297F317435EC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235-4C50-8EA2-297F317435EC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6235-4C50-8EA2-297F317435EC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235-4C50-8EA2-297F317435EC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6235-4C50-8EA2-297F317435EC}"/>
              </c:ext>
            </c:extLst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235-4C50-8EA2-297F317435EC}"/>
              </c:ext>
            </c:extLst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6235-4C50-8EA2-297F317435EC}"/>
              </c:ext>
            </c:extLst>
          </c:dPt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235-4C50-8EA2-297F317435EC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6235-4C50-8EA2-297F317435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'TÜRKİYE BÜYÜME'!$S$46:$S$58</c:f>
              <c:strCache>
                <c:ptCount val="13"/>
                <c:pt idx="0">
                  <c:v>2016 Q1</c:v>
                </c:pt>
                <c:pt idx="1">
                  <c:v>2016 Q2</c:v>
                </c:pt>
                <c:pt idx="2">
                  <c:v>2016 Q3</c:v>
                </c:pt>
                <c:pt idx="3">
                  <c:v>2016 Q4</c:v>
                </c:pt>
                <c:pt idx="4">
                  <c:v>2017 Q1</c:v>
                </c:pt>
                <c:pt idx="5">
                  <c:v>2017 Q2</c:v>
                </c:pt>
                <c:pt idx="6">
                  <c:v>2017 Q3</c:v>
                </c:pt>
                <c:pt idx="7">
                  <c:v>2017 Q4</c:v>
                </c:pt>
                <c:pt idx="8">
                  <c:v>2018 Q1</c:v>
                </c:pt>
                <c:pt idx="9">
                  <c:v>2018 Q2</c:v>
                </c:pt>
                <c:pt idx="10">
                  <c:v>2018 Q3</c:v>
                </c:pt>
                <c:pt idx="11">
                  <c:v>2018 Q4</c:v>
                </c:pt>
                <c:pt idx="12">
                  <c:v>2019 Q1</c:v>
                </c:pt>
              </c:strCache>
            </c:strRef>
          </c:cat>
          <c:val>
            <c:numRef>
              <c:f>'TÜRKİYE BÜYÜME'!$T$46:$T$58</c:f>
              <c:numCache>
                <c:formatCode>General</c:formatCode>
                <c:ptCount val="13"/>
                <c:pt idx="0">
                  <c:v>4.2</c:v>
                </c:pt>
                <c:pt idx="1">
                  <c:v>4.5999999999999996</c:v>
                </c:pt>
                <c:pt idx="2">
                  <c:v>-0.8</c:v>
                </c:pt>
                <c:pt idx="3">
                  <c:v>4.2</c:v>
                </c:pt>
                <c:pt idx="4" formatCode="0.0">
                  <c:v>5.4</c:v>
                </c:pt>
                <c:pt idx="5">
                  <c:v>5.4</c:v>
                </c:pt>
                <c:pt idx="6">
                  <c:v>11.3</c:v>
                </c:pt>
                <c:pt idx="7">
                  <c:v>7.3</c:v>
                </c:pt>
                <c:pt idx="8">
                  <c:v>7.4</c:v>
                </c:pt>
                <c:pt idx="9">
                  <c:v>5.3</c:v>
                </c:pt>
                <c:pt idx="10">
                  <c:v>1.8</c:v>
                </c:pt>
                <c:pt idx="11" formatCode="0.0">
                  <c:v>-3</c:v>
                </c:pt>
                <c:pt idx="12" formatCode="0.0">
                  <c:v>-2.6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35-4C50-8EA2-297F31743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8232264"/>
        <c:axId val="138228736"/>
      </c:barChart>
      <c:catAx>
        <c:axId val="13823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8228736"/>
        <c:crosses val="autoZero"/>
        <c:auto val="1"/>
        <c:lblAlgn val="ctr"/>
        <c:lblOffset val="100"/>
        <c:noMultiLvlLbl val="0"/>
      </c:catAx>
      <c:valAx>
        <c:axId val="13822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8232264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b="1">
                <a:solidFill>
                  <a:schemeClr val="tx1"/>
                </a:solidFill>
              </a:rPr>
              <a:t>TÜKETİCİ ENFLASYONU YILLIK YÜZDE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4.7178758237168099E-2"/>
          <c:y val="6.4623961978176589E-2"/>
          <c:w val="0.93540239774066247"/>
          <c:h val="0.75041667276682278"/>
        </c:manualLayout>
      </c:layout>
      <c:lineChart>
        <c:grouping val="standard"/>
        <c:varyColors val="0"/>
        <c:ser>
          <c:idx val="0"/>
          <c:order val="0"/>
          <c:tx>
            <c:strRef>
              <c:f>'GIDA ENFLASYONU '!$B$1</c:f>
              <c:strCache>
                <c:ptCount val="1"/>
                <c:pt idx="0">
                  <c:v>ÇEKİRDEK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'GIDA ENFLASYONU '!$A$2:$A$30</c:f>
              <c:strCache>
                <c:ptCount val="29"/>
                <c:pt idx="0">
                  <c:v>OCAK</c:v>
                </c:pt>
                <c:pt idx="1">
                  <c:v>ŞUBAT</c:v>
                </c:pt>
                <c:pt idx="2">
                  <c:v>MART</c:v>
                </c:pt>
                <c:pt idx="3">
                  <c:v>NİSAN</c:v>
                </c:pt>
                <c:pt idx="4">
                  <c:v>MAYIS</c:v>
                </c:pt>
                <c:pt idx="5">
                  <c:v>HAZİRAN</c:v>
                </c:pt>
                <c:pt idx="6">
                  <c:v>TEMMUZ</c:v>
                </c:pt>
                <c:pt idx="7">
                  <c:v>AĞUSTOS</c:v>
                </c:pt>
                <c:pt idx="8">
                  <c:v>EYLÜL</c:v>
                </c:pt>
                <c:pt idx="9">
                  <c:v>EKİM</c:v>
                </c:pt>
                <c:pt idx="10">
                  <c:v>KASIM</c:v>
                </c:pt>
                <c:pt idx="11">
                  <c:v>2017 ARALIK</c:v>
                </c:pt>
                <c:pt idx="12">
                  <c:v>OCAK</c:v>
                </c:pt>
                <c:pt idx="13">
                  <c:v>ŞUBAT</c:v>
                </c:pt>
                <c:pt idx="14">
                  <c:v>MART</c:v>
                </c:pt>
                <c:pt idx="15">
                  <c:v>NİSAN</c:v>
                </c:pt>
                <c:pt idx="16">
                  <c:v>MAYIS</c:v>
                </c:pt>
                <c:pt idx="17">
                  <c:v>HAZİRAN</c:v>
                </c:pt>
                <c:pt idx="18">
                  <c:v>TEMMUZ</c:v>
                </c:pt>
                <c:pt idx="19">
                  <c:v>AĞUSTOS</c:v>
                </c:pt>
                <c:pt idx="20">
                  <c:v>EYLÜL</c:v>
                </c:pt>
                <c:pt idx="21">
                  <c:v>EKİM</c:v>
                </c:pt>
                <c:pt idx="22">
                  <c:v>KASIM</c:v>
                </c:pt>
                <c:pt idx="23">
                  <c:v>2018 ARALIK</c:v>
                </c:pt>
                <c:pt idx="24">
                  <c:v>OCAK</c:v>
                </c:pt>
                <c:pt idx="25">
                  <c:v>ŞUBAT</c:v>
                </c:pt>
                <c:pt idx="26">
                  <c:v>MART</c:v>
                </c:pt>
                <c:pt idx="27">
                  <c:v>NİSAN</c:v>
                </c:pt>
                <c:pt idx="28">
                  <c:v>MAYIS</c:v>
                </c:pt>
              </c:strCache>
            </c:strRef>
          </c:cat>
          <c:val>
            <c:numRef>
              <c:f>'GIDA ENFLASYONU '!$B$2:$B$30</c:f>
              <c:numCache>
                <c:formatCode>General</c:formatCode>
                <c:ptCount val="29"/>
                <c:pt idx="0">
                  <c:v>7.74</c:v>
                </c:pt>
                <c:pt idx="1">
                  <c:v>8.56</c:v>
                </c:pt>
                <c:pt idx="2">
                  <c:v>9.4600000000000009</c:v>
                </c:pt>
                <c:pt idx="3">
                  <c:v>9.42</c:v>
                </c:pt>
                <c:pt idx="4">
                  <c:v>9.3800000000000008</c:v>
                </c:pt>
                <c:pt idx="5" formatCode="0.00">
                  <c:v>9.1999999999999993</c:v>
                </c:pt>
                <c:pt idx="6">
                  <c:v>9.6</c:v>
                </c:pt>
                <c:pt idx="7">
                  <c:v>10.16</c:v>
                </c:pt>
                <c:pt idx="8">
                  <c:v>10.98</c:v>
                </c:pt>
                <c:pt idx="9">
                  <c:v>11.82</c:v>
                </c:pt>
                <c:pt idx="10">
                  <c:v>12.08</c:v>
                </c:pt>
                <c:pt idx="11">
                  <c:v>12.3</c:v>
                </c:pt>
                <c:pt idx="12">
                  <c:v>12.45</c:v>
                </c:pt>
                <c:pt idx="13">
                  <c:v>11.94</c:v>
                </c:pt>
                <c:pt idx="14">
                  <c:v>11.44</c:v>
                </c:pt>
                <c:pt idx="15">
                  <c:v>12.11</c:v>
                </c:pt>
                <c:pt idx="16">
                  <c:v>12.64</c:v>
                </c:pt>
                <c:pt idx="17" formatCode="0.00">
                  <c:v>14.6</c:v>
                </c:pt>
                <c:pt idx="18">
                  <c:v>15.1</c:v>
                </c:pt>
                <c:pt idx="19">
                  <c:v>16.399999999999999</c:v>
                </c:pt>
                <c:pt idx="20">
                  <c:v>24.05</c:v>
                </c:pt>
                <c:pt idx="21">
                  <c:v>24.34</c:v>
                </c:pt>
                <c:pt idx="22">
                  <c:v>20.72</c:v>
                </c:pt>
                <c:pt idx="23">
                  <c:v>19.53</c:v>
                </c:pt>
                <c:pt idx="24">
                  <c:v>19.02</c:v>
                </c:pt>
                <c:pt idx="25">
                  <c:v>18.12</c:v>
                </c:pt>
                <c:pt idx="26">
                  <c:v>17.72</c:v>
                </c:pt>
                <c:pt idx="27" formatCode="0.00">
                  <c:v>16.3</c:v>
                </c:pt>
                <c:pt idx="28">
                  <c:v>15.87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41-42CC-B4D2-00F921EF4360}"/>
            </c:ext>
          </c:extLst>
        </c:ser>
        <c:ser>
          <c:idx val="1"/>
          <c:order val="1"/>
          <c:tx>
            <c:strRef>
              <c:f>'GIDA ENFLASYONU '!$C$1</c:f>
              <c:strCache>
                <c:ptCount val="1"/>
                <c:pt idx="0">
                  <c:v>TÜFE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'GIDA ENFLASYONU '!$A$2:$A$30</c:f>
              <c:strCache>
                <c:ptCount val="29"/>
                <c:pt idx="0">
                  <c:v>OCAK</c:v>
                </c:pt>
                <c:pt idx="1">
                  <c:v>ŞUBAT</c:v>
                </c:pt>
                <c:pt idx="2">
                  <c:v>MART</c:v>
                </c:pt>
                <c:pt idx="3">
                  <c:v>NİSAN</c:v>
                </c:pt>
                <c:pt idx="4">
                  <c:v>MAYIS</c:v>
                </c:pt>
                <c:pt idx="5">
                  <c:v>HAZİRAN</c:v>
                </c:pt>
                <c:pt idx="6">
                  <c:v>TEMMUZ</c:v>
                </c:pt>
                <c:pt idx="7">
                  <c:v>AĞUSTOS</c:v>
                </c:pt>
                <c:pt idx="8">
                  <c:v>EYLÜL</c:v>
                </c:pt>
                <c:pt idx="9">
                  <c:v>EKİM</c:v>
                </c:pt>
                <c:pt idx="10">
                  <c:v>KASIM</c:v>
                </c:pt>
                <c:pt idx="11">
                  <c:v>2017 ARALIK</c:v>
                </c:pt>
                <c:pt idx="12">
                  <c:v>OCAK</c:v>
                </c:pt>
                <c:pt idx="13">
                  <c:v>ŞUBAT</c:v>
                </c:pt>
                <c:pt idx="14">
                  <c:v>MART</c:v>
                </c:pt>
                <c:pt idx="15">
                  <c:v>NİSAN</c:v>
                </c:pt>
                <c:pt idx="16">
                  <c:v>MAYIS</c:v>
                </c:pt>
                <c:pt idx="17">
                  <c:v>HAZİRAN</c:v>
                </c:pt>
                <c:pt idx="18">
                  <c:v>TEMMUZ</c:v>
                </c:pt>
                <c:pt idx="19">
                  <c:v>AĞUSTOS</c:v>
                </c:pt>
                <c:pt idx="20">
                  <c:v>EYLÜL</c:v>
                </c:pt>
                <c:pt idx="21">
                  <c:v>EKİM</c:v>
                </c:pt>
                <c:pt idx="22">
                  <c:v>KASIM</c:v>
                </c:pt>
                <c:pt idx="23">
                  <c:v>2018 ARALIK</c:v>
                </c:pt>
                <c:pt idx="24">
                  <c:v>OCAK</c:v>
                </c:pt>
                <c:pt idx="25">
                  <c:v>ŞUBAT</c:v>
                </c:pt>
                <c:pt idx="26">
                  <c:v>MART</c:v>
                </c:pt>
                <c:pt idx="27">
                  <c:v>NİSAN</c:v>
                </c:pt>
                <c:pt idx="28">
                  <c:v>MAYIS</c:v>
                </c:pt>
              </c:strCache>
            </c:strRef>
          </c:cat>
          <c:val>
            <c:numRef>
              <c:f>'GIDA ENFLASYONU '!$C$2:$C$30</c:f>
              <c:numCache>
                <c:formatCode>0.00</c:formatCode>
                <c:ptCount val="29"/>
                <c:pt idx="0">
                  <c:v>9.2200000000000006</c:v>
                </c:pt>
                <c:pt idx="1">
                  <c:v>10.130000000000001</c:v>
                </c:pt>
                <c:pt idx="2">
                  <c:v>11.29</c:v>
                </c:pt>
                <c:pt idx="3">
                  <c:v>11.87</c:v>
                </c:pt>
                <c:pt idx="4">
                  <c:v>11.72</c:v>
                </c:pt>
                <c:pt idx="5">
                  <c:v>10.9</c:v>
                </c:pt>
                <c:pt idx="6">
                  <c:v>9.7899999999999991</c:v>
                </c:pt>
                <c:pt idx="7">
                  <c:v>10.68</c:v>
                </c:pt>
                <c:pt idx="8">
                  <c:v>11.2</c:v>
                </c:pt>
                <c:pt idx="9">
                  <c:v>11.9</c:v>
                </c:pt>
                <c:pt idx="10">
                  <c:v>12.98</c:v>
                </c:pt>
                <c:pt idx="11">
                  <c:v>11.92</c:v>
                </c:pt>
                <c:pt idx="12">
                  <c:v>10.35</c:v>
                </c:pt>
                <c:pt idx="13">
                  <c:v>10.26</c:v>
                </c:pt>
                <c:pt idx="14">
                  <c:v>10.23</c:v>
                </c:pt>
                <c:pt idx="15">
                  <c:v>10.85</c:v>
                </c:pt>
                <c:pt idx="16">
                  <c:v>12.15</c:v>
                </c:pt>
                <c:pt idx="17">
                  <c:v>15.39</c:v>
                </c:pt>
                <c:pt idx="18">
                  <c:v>15.85</c:v>
                </c:pt>
                <c:pt idx="19">
                  <c:v>17.899999999999999</c:v>
                </c:pt>
                <c:pt idx="20">
                  <c:v>24.52</c:v>
                </c:pt>
                <c:pt idx="21">
                  <c:v>25.24</c:v>
                </c:pt>
                <c:pt idx="22">
                  <c:v>21.62</c:v>
                </c:pt>
                <c:pt idx="23">
                  <c:v>20.3</c:v>
                </c:pt>
                <c:pt idx="24">
                  <c:v>20.350000000000001</c:v>
                </c:pt>
                <c:pt idx="25">
                  <c:v>19.670000000000002</c:v>
                </c:pt>
                <c:pt idx="26">
                  <c:v>19.71</c:v>
                </c:pt>
                <c:pt idx="27">
                  <c:v>19.5</c:v>
                </c:pt>
                <c:pt idx="28">
                  <c:v>18.71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41-42CC-B4D2-00F921EF4360}"/>
            </c:ext>
          </c:extLst>
        </c:ser>
        <c:ser>
          <c:idx val="2"/>
          <c:order val="2"/>
          <c:tx>
            <c:strRef>
              <c:f>'GIDA ENFLASYONU '!$D$1</c:f>
              <c:strCache>
                <c:ptCount val="1"/>
                <c:pt idx="0">
                  <c:v>GIDA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'GIDA ENFLASYONU '!$A$2:$A$30</c:f>
              <c:strCache>
                <c:ptCount val="29"/>
                <c:pt idx="0">
                  <c:v>OCAK</c:v>
                </c:pt>
                <c:pt idx="1">
                  <c:v>ŞUBAT</c:v>
                </c:pt>
                <c:pt idx="2">
                  <c:v>MART</c:v>
                </c:pt>
                <c:pt idx="3">
                  <c:v>NİSAN</c:v>
                </c:pt>
                <c:pt idx="4">
                  <c:v>MAYIS</c:v>
                </c:pt>
                <c:pt idx="5">
                  <c:v>HAZİRAN</c:v>
                </c:pt>
                <c:pt idx="6">
                  <c:v>TEMMUZ</c:v>
                </c:pt>
                <c:pt idx="7">
                  <c:v>AĞUSTOS</c:v>
                </c:pt>
                <c:pt idx="8">
                  <c:v>EYLÜL</c:v>
                </c:pt>
                <c:pt idx="9">
                  <c:v>EKİM</c:v>
                </c:pt>
                <c:pt idx="10">
                  <c:v>KASIM</c:v>
                </c:pt>
                <c:pt idx="11">
                  <c:v>2017 ARALIK</c:v>
                </c:pt>
                <c:pt idx="12">
                  <c:v>OCAK</c:v>
                </c:pt>
                <c:pt idx="13">
                  <c:v>ŞUBAT</c:v>
                </c:pt>
                <c:pt idx="14">
                  <c:v>MART</c:v>
                </c:pt>
                <c:pt idx="15">
                  <c:v>NİSAN</c:v>
                </c:pt>
                <c:pt idx="16">
                  <c:v>MAYIS</c:v>
                </c:pt>
                <c:pt idx="17">
                  <c:v>HAZİRAN</c:v>
                </c:pt>
                <c:pt idx="18">
                  <c:v>TEMMUZ</c:v>
                </c:pt>
                <c:pt idx="19">
                  <c:v>AĞUSTOS</c:v>
                </c:pt>
                <c:pt idx="20">
                  <c:v>EYLÜL</c:v>
                </c:pt>
                <c:pt idx="21">
                  <c:v>EKİM</c:v>
                </c:pt>
                <c:pt idx="22">
                  <c:v>KASIM</c:v>
                </c:pt>
                <c:pt idx="23">
                  <c:v>2018 ARALIK</c:v>
                </c:pt>
                <c:pt idx="24">
                  <c:v>OCAK</c:v>
                </c:pt>
                <c:pt idx="25">
                  <c:v>ŞUBAT</c:v>
                </c:pt>
                <c:pt idx="26">
                  <c:v>MART</c:v>
                </c:pt>
                <c:pt idx="27">
                  <c:v>NİSAN</c:v>
                </c:pt>
                <c:pt idx="28">
                  <c:v>MAYIS</c:v>
                </c:pt>
              </c:strCache>
            </c:strRef>
          </c:cat>
          <c:val>
            <c:numRef>
              <c:f>'GIDA ENFLASYONU '!$D$2:$D$30</c:f>
              <c:numCache>
                <c:formatCode>0.00</c:formatCode>
                <c:ptCount val="29"/>
                <c:pt idx="0">
                  <c:v>7.7660046951335548</c:v>
                </c:pt>
                <c:pt idx="1">
                  <c:v>8.7178673437003908</c:v>
                </c:pt>
                <c:pt idx="2">
                  <c:v>12.53343646266396</c:v>
                </c:pt>
                <c:pt idx="3">
                  <c:v>15.626431141642151</c:v>
                </c:pt>
                <c:pt idx="4">
                  <c:v>16.907778775483038</c:v>
                </c:pt>
                <c:pt idx="5">
                  <c:v>14.343480833716882</c:v>
                </c:pt>
                <c:pt idx="6">
                  <c:v>10.065017848036707</c:v>
                </c:pt>
                <c:pt idx="7">
                  <c:v>11.971533487147813</c:v>
                </c:pt>
                <c:pt idx="8">
                  <c:v>12.504090581844384</c:v>
                </c:pt>
                <c:pt idx="9">
                  <c:v>12.737972729611524</c:v>
                </c:pt>
                <c:pt idx="10">
                  <c:v>15.777727463854818</c:v>
                </c:pt>
                <c:pt idx="11">
                  <c:v>13.787380616878032</c:v>
                </c:pt>
                <c:pt idx="12">
                  <c:v>8.7577274065351762</c:v>
                </c:pt>
                <c:pt idx="13">
                  <c:v>10.266514872872712</c:v>
                </c:pt>
                <c:pt idx="14">
                  <c:v>10.372873589552656</c:v>
                </c:pt>
                <c:pt idx="15">
                  <c:v>8.8069708886185474</c:v>
                </c:pt>
                <c:pt idx="16">
                  <c:v>10.997638892839889</c:v>
                </c:pt>
                <c:pt idx="17">
                  <c:v>18.889623645093589</c:v>
                </c:pt>
                <c:pt idx="18">
                  <c:v>19.404065558579966</c:v>
                </c:pt>
                <c:pt idx="19">
                  <c:v>19.746350523841304</c:v>
                </c:pt>
                <c:pt idx="20">
                  <c:v>27.697140696355316</c:v>
                </c:pt>
                <c:pt idx="21">
                  <c:v>29.263770431012361</c:v>
                </c:pt>
                <c:pt idx="22">
                  <c:v>25.66000838105882</c:v>
                </c:pt>
                <c:pt idx="23">
                  <c:v>25.114205514887988</c:v>
                </c:pt>
                <c:pt idx="24">
                  <c:v>30.970361347949659</c:v>
                </c:pt>
                <c:pt idx="25">
                  <c:v>29.252925292529252</c:v>
                </c:pt>
                <c:pt idx="26">
                  <c:v>29.771665801764403</c:v>
                </c:pt>
                <c:pt idx="27">
                  <c:v>31.856474258970358</c:v>
                </c:pt>
                <c:pt idx="28">
                  <c:v>28.44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41-42CC-B4D2-00F921EF43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0132952"/>
        <c:axId val="380136232"/>
      </c:lineChart>
      <c:catAx>
        <c:axId val="380132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380136232"/>
        <c:crosses val="autoZero"/>
        <c:auto val="1"/>
        <c:lblAlgn val="ctr"/>
        <c:lblOffset val="100"/>
        <c:noMultiLvlLbl val="0"/>
      </c:catAx>
      <c:valAx>
        <c:axId val="38013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380132952"/>
        <c:crosses val="autoZero"/>
        <c:crossBetween val="between"/>
      </c:valAx>
      <c:spPr>
        <a:solidFill>
          <a:srgbClr val="FFFFFF">
            <a:lumMod val="95000"/>
          </a:srgb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tr-TR" sz="1400"/>
              <a:t>MERKEZ BANKASI DÖVİZ REZERVLERİ MİLYAR DOLAR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1074704687669923E-2"/>
          <c:y val="5.8095930491333166E-2"/>
          <c:w val="0.89933674863990265"/>
          <c:h val="0.7214437019701011"/>
        </c:manualLayout>
      </c:layout>
      <c:lineChart>
        <c:grouping val="standard"/>
        <c:varyColors val="0"/>
        <c:ser>
          <c:idx val="0"/>
          <c:order val="0"/>
          <c:tx>
            <c:strRef>
              <c:f>'MB DÖVİZ REZERVİ'!$B$41</c:f>
              <c:strCache>
                <c:ptCount val="1"/>
                <c:pt idx="0">
                  <c:v>BRÜT DÖVİZ REZERVİ</c:v>
                </c:pt>
              </c:strCache>
            </c:strRef>
          </c:tx>
          <c:cat>
            <c:strRef>
              <c:f>'MB DÖVİZ REZERVİ'!$A$53:$A$129</c:f>
              <c:strCache>
                <c:ptCount val="77"/>
                <c:pt idx="0">
                  <c:v>2013 OCAK</c:v>
                </c:pt>
                <c:pt idx="1">
                  <c:v>ŞUBAT</c:v>
                </c:pt>
                <c:pt idx="2">
                  <c:v>MART</c:v>
                </c:pt>
                <c:pt idx="3">
                  <c:v>NİSAN</c:v>
                </c:pt>
                <c:pt idx="4">
                  <c:v>MAYIS</c:v>
                </c:pt>
                <c:pt idx="5">
                  <c:v>HAZİRAN</c:v>
                </c:pt>
                <c:pt idx="6">
                  <c:v>TEMMUZ </c:v>
                </c:pt>
                <c:pt idx="7">
                  <c:v>AĞUSTOS</c:v>
                </c:pt>
                <c:pt idx="8">
                  <c:v>EYLÜL</c:v>
                </c:pt>
                <c:pt idx="9">
                  <c:v>EKİM</c:v>
                </c:pt>
                <c:pt idx="10">
                  <c:v>KASIM</c:v>
                </c:pt>
                <c:pt idx="11">
                  <c:v>ARALIK</c:v>
                </c:pt>
                <c:pt idx="12">
                  <c:v>2014 OCAK </c:v>
                </c:pt>
                <c:pt idx="13">
                  <c:v>ŞUBAT</c:v>
                </c:pt>
                <c:pt idx="14">
                  <c:v>MART </c:v>
                </c:pt>
                <c:pt idx="15">
                  <c:v>NİSAN</c:v>
                </c:pt>
                <c:pt idx="16">
                  <c:v>MAYIS</c:v>
                </c:pt>
                <c:pt idx="17">
                  <c:v>HAZİRAN</c:v>
                </c:pt>
                <c:pt idx="18">
                  <c:v>TEMMUZ</c:v>
                </c:pt>
                <c:pt idx="19">
                  <c:v>AĞUSTOS</c:v>
                </c:pt>
                <c:pt idx="20">
                  <c:v>EYLÜL</c:v>
                </c:pt>
                <c:pt idx="21">
                  <c:v>EKİM</c:v>
                </c:pt>
                <c:pt idx="22">
                  <c:v>KASIM</c:v>
                </c:pt>
                <c:pt idx="23">
                  <c:v>ARALIK</c:v>
                </c:pt>
                <c:pt idx="24">
                  <c:v>2015 OCAK</c:v>
                </c:pt>
                <c:pt idx="25">
                  <c:v>ŞUBAT</c:v>
                </c:pt>
                <c:pt idx="26">
                  <c:v>MART</c:v>
                </c:pt>
                <c:pt idx="27">
                  <c:v>NİSAN</c:v>
                </c:pt>
                <c:pt idx="28">
                  <c:v>MAYIS</c:v>
                </c:pt>
                <c:pt idx="29">
                  <c:v>HAZİRAN</c:v>
                </c:pt>
                <c:pt idx="30">
                  <c:v>TEMMUZ</c:v>
                </c:pt>
                <c:pt idx="31">
                  <c:v>AĞUSTOS</c:v>
                </c:pt>
                <c:pt idx="32">
                  <c:v>EYLÜL</c:v>
                </c:pt>
                <c:pt idx="33">
                  <c:v>EKİM</c:v>
                </c:pt>
                <c:pt idx="34">
                  <c:v>KASIM</c:v>
                </c:pt>
                <c:pt idx="35">
                  <c:v>ARALIK</c:v>
                </c:pt>
                <c:pt idx="36">
                  <c:v>2016 OCAK</c:v>
                </c:pt>
                <c:pt idx="37">
                  <c:v>ŞUBAT</c:v>
                </c:pt>
                <c:pt idx="38">
                  <c:v>MART</c:v>
                </c:pt>
                <c:pt idx="39">
                  <c:v>NİSAN</c:v>
                </c:pt>
                <c:pt idx="40">
                  <c:v>MAYIS</c:v>
                </c:pt>
                <c:pt idx="41">
                  <c:v>HAZİRAN</c:v>
                </c:pt>
                <c:pt idx="42">
                  <c:v>TEMMUZ</c:v>
                </c:pt>
                <c:pt idx="43">
                  <c:v>AĞUSTOS</c:v>
                </c:pt>
                <c:pt idx="44">
                  <c:v>EYLÜL</c:v>
                </c:pt>
                <c:pt idx="45">
                  <c:v>EKİM</c:v>
                </c:pt>
                <c:pt idx="46">
                  <c:v>KASIM</c:v>
                </c:pt>
                <c:pt idx="47">
                  <c:v>ARALIK </c:v>
                </c:pt>
                <c:pt idx="48">
                  <c:v>2017 OCAK</c:v>
                </c:pt>
                <c:pt idx="49">
                  <c:v>ŞUBAT</c:v>
                </c:pt>
                <c:pt idx="50">
                  <c:v>MART</c:v>
                </c:pt>
                <c:pt idx="51">
                  <c:v>NİSAN</c:v>
                </c:pt>
                <c:pt idx="52">
                  <c:v>MAYIS</c:v>
                </c:pt>
                <c:pt idx="53">
                  <c:v>HAZİRAN</c:v>
                </c:pt>
                <c:pt idx="54">
                  <c:v>TEMMUZ</c:v>
                </c:pt>
                <c:pt idx="55">
                  <c:v>AĞUSTOS</c:v>
                </c:pt>
                <c:pt idx="56">
                  <c:v>EYLÜL</c:v>
                </c:pt>
                <c:pt idx="57">
                  <c:v>EKİM</c:v>
                </c:pt>
                <c:pt idx="58">
                  <c:v>KASIM</c:v>
                </c:pt>
                <c:pt idx="59">
                  <c:v>ARALIK</c:v>
                </c:pt>
                <c:pt idx="60">
                  <c:v>2018 OCAK</c:v>
                </c:pt>
                <c:pt idx="61">
                  <c:v>ŞUBAT</c:v>
                </c:pt>
                <c:pt idx="62">
                  <c:v>MART</c:v>
                </c:pt>
                <c:pt idx="63">
                  <c:v>NİSAN</c:v>
                </c:pt>
                <c:pt idx="64">
                  <c:v>MAYIS</c:v>
                </c:pt>
                <c:pt idx="65">
                  <c:v>HAZİRAN </c:v>
                </c:pt>
                <c:pt idx="66">
                  <c:v>TEMMUZ </c:v>
                </c:pt>
                <c:pt idx="67">
                  <c:v>AĞUSTOS</c:v>
                </c:pt>
                <c:pt idx="68">
                  <c:v>EYLÜL</c:v>
                </c:pt>
                <c:pt idx="69">
                  <c:v>EKİM</c:v>
                </c:pt>
                <c:pt idx="70">
                  <c:v>KASIM</c:v>
                </c:pt>
                <c:pt idx="71">
                  <c:v>ARALIK</c:v>
                </c:pt>
                <c:pt idx="72">
                  <c:v>2019 OCAK</c:v>
                </c:pt>
                <c:pt idx="73">
                  <c:v>ŞUBAT</c:v>
                </c:pt>
                <c:pt idx="74">
                  <c:v>MART</c:v>
                </c:pt>
                <c:pt idx="75">
                  <c:v>NİSAN</c:v>
                </c:pt>
                <c:pt idx="76">
                  <c:v>MAYIS </c:v>
                </c:pt>
              </c:strCache>
            </c:strRef>
          </c:cat>
          <c:val>
            <c:numRef>
              <c:f>'MB DÖVİZ REZERVİ'!$B$53:$B$129</c:f>
              <c:numCache>
                <c:formatCode>0.0</c:formatCode>
                <c:ptCount val="77"/>
                <c:pt idx="0">
                  <c:v>103.6</c:v>
                </c:pt>
                <c:pt idx="1">
                  <c:v>104.4</c:v>
                </c:pt>
                <c:pt idx="2">
                  <c:v>105.7</c:v>
                </c:pt>
                <c:pt idx="3">
                  <c:v>113.3</c:v>
                </c:pt>
                <c:pt idx="4">
                  <c:v>108.8</c:v>
                </c:pt>
                <c:pt idx="5">
                  <c:v>105.6</c:v>
                </c:pt>
                <c:pt idx="6">
                  <c:v>104.3</c:v>
                </c:pt>
                <c:pt idx="7">
                  <c:v>108.6</c:v>
                </c:pt>
                <c:pt idx="8">
                  <c:v>108.9</c:v>
                </c:pt>
                <c:pt idx="9">
                  <c:v>112.4</c:v>
                </c:pt>
                <c:pt idx="10">
                  <c:v>113.9</c:v>
                </c:pt>
                <c:pt idx="11">
                  <c:v>112</c:v>
                </c:pt>
                <c:pt idx="12">
                  <c:v>107</c:v>
                </c:pt>
                <c:pt idx="13">
                  <c:v>104.6</c:v>
                </c:pt>
                <c:pt idx="14">
                  <c:v>104.3</c:v>
                </c:pt>
                <c:pt idx="15">
                  <c:v>105.6</c:v>
                </c:pt>
                <c:pt idx="16">
                  <c:v>108.2</c:v>
                </c:pt>
                <c:pt idx="17">
                  <c:v>109.1</c:v>
                </c:pt>
                <c:pt idx="18">
                  <c:v>109.9</c:v>
                </c:pt>
                <c:pt idx="19">
                  <c:v>111.4</c:v>
                </c:pt>
                <c:pt idx="20">
                  <c:v>109.9</c:v>
                </c:pt>
                <c:pt idx="21">
                  <c:v>111.1</c:v>
                </c:pt>
                <c:pt idx="22">
                  <c:v>111.6</c:v>
                </c:pt>
                <c:pt idx="23">
                  <c:v>105.3</c:v>
                </c:pt>
                <c:pt idx="24">
                  <c:v>108.2</c:v>
                </c:pt>
                <c:pt idx="25">
                  <c:v>107</c:v>
                </c:pt>
                <c:pt idx="26">
                  <c:v>104.3</c:v>
                </c:pt>
                <c:pt idx="27">
                  <c:v>101.9</c:v>
                </c:pt>
                <c:pt idx="28">
                  <c:v>99.9</c:v>
                </c:pt>
                <c:pt idx="29">
                  <c:v>99.4</c:v>
                </c:pt>
                <c:pt idx="30">
                  <c:v>101</c:v>
                </c:pt>
                <c:pt idx="31">
                  <c:v>100.9</c:v>
                </c:pt>
                <c:pt idx="32">
                  <c:v>100</c:v>
                </c:pt>
                <c:pt idx="33">
                  <c:v>98.6</c:v>
                </c:pt>
                <c:pt idx="34">
                  <c:v>97.7</c:v>
                </c:pt>
                <c:pt idx="35">
                  <c:v>91.4</c:v>
                </c:pt>
                <c:pt idx="36">
                  <c:v>91.4</c:v>
                </c:pt>
                <c:pt idx="37">
                  <c:v>92.2</c:v>
                </c:pt>
                <c:pt idx="38">
                  <c:v>94.2</c:v>
                </c:pt>
                <c:pt idx="39">
                  <c:v>94.7</c:v>
                </c:pt>
                <c:pt idx="40">
                  <c:v>96.5</c:v>
                </c:pt>
                <c:pt idx="41">
                  <c:v>100.2</c:v>
                </c:pt>
                <c:pt idx="42">
                  <c:v>98.4</c:v>
                </c:pt>
                <c:pt idx="43">
                  <c:v>102.2</c:v>
                </c:pt>
                <c:pt idx="44">
                  <c:v>97.5</c:v>
                </c:pt>
                <c:pt idx="45">
                  <c:v>99.5</c:v>
                </c:pt>
                <c:pt idx="46">
                  <c:v>97.8</c:v>
                </c:pt>
                <c:pt idx="47">
                  <c:v>92.05</c:v>
                </c:pt>
                <c:pt idx="48">
                  <c:v>89</c:v>
                </c:pt>
                <c:pt idx="49">
                  <c:v>89.5</c:v>
                </c:pt>
                <c:pt idx="50">
                  <c:v>87.1</c:v>
                </c:pt>
                <c:pt idx="51">
                  <c:v>83.5</c:v>
                </c:pt>
                <c:pt idx="52">
                  <c:v>85.953000000000003</c:v>
                </c:pt>
                <c:pt idx="53">
                  <c:v>88.691999999999993</c:v>
                </c:pt>
                <c:pt idx="54">
                  <c:v>86.46</c:v>
                </c:pt>
                <c:pt idx="55">
                  <c:v>89.977000000000004</c:v>
                </c:pt>
                <c:pt idx="56">
                  <c:v>90</c:v>
                </c:pt>
                <c:pt idx="57">
                  <c:v>94.68</c:v>
                </c:pt>
                <c:pt idx="58">
                  <c:v>90.807000000000002</c:v>
                </c:pt>
                <c:pt idx="59">
                  <c:v>88.701999999999998</c:v>
                </c:pt>
                <c:pt idx="60">
                  <c:v>88.44</c:v>
                </c:pt>
                <c:pt idx="61">
                  <c:v>87.9</c:v>
                </c:pt>
                <c:pt idx="62">
                  <c:v>83.376000000000005</c:v>
                </c:pt>
                <c:pt idx="63">
                  <c:v>85.311000000000007</c:v>
                </c:pt>
                <c:pt idx="64">
                  <c:v>81.117999999999995</c:v>
                </c:pt>
                <c:pt idx="65">
                  <c:v>75.575999999999993</c:v>
                </c:pt>
                <c:pt idx="66">
                  <c:v>76.95</c:v>
                </c:pt>
                <c:pt idx="67">
                  <c:v>79.147999999999996</c:v>
                </c:pt>
                <c:pt idx="68">
                  <c:v>77.599999999999994</c:v>
                </c:pt>
                <c:pt idx="69">
                  <c:v>75.400000000000006</c:v>
                </c:pt>
                <c:pt idx="70">
                  <c:v>74.3</c:v>
                </c:pt>
                <c:pt idx="71">
                  <c:v>74.099999999999994</c:v>
                </c:pt>
                <c:pt idx="72">
                  <c:v>74.5</c:v>
                </c:pt>
                <c:pt idx="73">
                  <c:v>75.599999999999994</c:v>
                </c:pt>
                <c:pt idx="74">
                  <c:v>73.900000000000006</c:v>
                </c:pt>
                <c:pt idx="75">
                  <c:v>73.2</c:v>
                </c:pt>
                <c:pt idx="76">
                  <c:v>71.5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BA-4AB4-A551-35CA70FACB06}"/>
            </c:ext>
          </c:extLst>
        </c:ser>
        <c:ser>
          <c:idx val="1"/>
          <c:order val="1"/>
          <c:tx>
            <c:strRef>
              <c:f>'MB DÖVİZ REZERVİ'!$C$41</c:f>
              <c:strCache>
                <c:ptCount val="1"/>
                <c:pt idx="0">
                  <c:v>NET DÖVİZ REZERVİ</c:v>
                </c:pt>
              </c:strCache>
            </c:strRef>
          </c:tx>
          <c:cat>
            <c:strRef>
              <c:f>'MB DÖVİZ REZERVİ'!$A$53:$A$129</c:f>
              <c:strCache>
                <c:ptCount val="77"/>
                <c:pt idx="0">
                  <c:v>2013 OCAK</c:v>
                </c:pt>
                <c:pt idx="1">
                  <c:v>ŞUBAT</c:v>
                </c:pt>
                <c:pt idx="2">
                  <c:v>MART</c:v>
                </c:pt>
                <c:pt idx="3">
                  <c:v>NİSAN</c:v>
                </c:pt>
                <c:pt idx="4">
                  <c:v>MAYIS</c:v>
                </c:pt>
                <c:pt idx="5">
                  <c:v>HAZİRAN</c:v>
                </c:pt>
                <c:pt idx="6">
                  <c:v>TEMMUZ </c:v>
                </c:pt>
                <c:pt idx="7">
                  <c:v>AĞUSTOS</c:v>
                </c:pt>
                <c:pt idx="8">
                  <c:v>EYLÜL</c:v>
                </c:pt>
                <c:pt idx="9">
                  <c:v>EKİM</c:v>
                </c:pt>
                <c:pt idx="10">
                  <c:v>KASIM</c:v>
                </c:pt>
                <c:pt idx="11">
                  <c:v>ARALIK</c:v>
                </c:pt>
                <c:pt idx="12">
                  <c:v>2014 OCAK </c:v>
                </c:pt>
                <c:pt idx="13">
                  <c:v>ŞUBAT</c:v>
                </c:pt>
                <c:pt idx="14">
                  <c:v>MART </c:v>
                </c:pt>
                <c:pt idx="15">
                  <c:v>NİSAN</c:v>
                </c:pt>
                <c:pt idx="16">
                  <c:v>MAYIS</c:v>
                </c:pt>
                <c:pt idx="17">
                  <c:v>HAZİRAN</c:v>
                </c:pt>
                <c:pt idx="18">
                  <c:v>TEMMUZ</c:v>
                </c:pt>
                <c:pt idx="19">
                  <c:v>AĞUSTOS</c:v>
                </c:pt>
                <c:pt idx="20">
                  <c:v>EYLÜL</c:v>
                </c:pt>
                <c:pt idx="21">
                  <c:v>EKİM</c:v>
                </c:pt>
                <c:pt idx="22">
                  <c:v>KASIM</c:v>
                </c:pt>
                <c:pt idx="23">
                  <c:v>ARALIK</c:v>
                </c:pt>
                <c:pt idx="24">
                  <c:v>2015 OCAK</c:v>
                </c:pt>
                <c:pt idx="25">
                  <c:v>ŞUBAT</c:v>
                </c:pt>
                <c:pt idx="26">
                  <c:v>MART</c:v>
                </c:pt>
                <c:pt idx="27">
                  <c:v>NİSAN</c:v>
                </c:pt>
                <c:pt idx="28">
                  <c:v>MAYIS</c:v>
                </c:pt>
                <c:pt idx="29">
                  <c:v>HAZİRAN</c:v>
                </c:pt>
                <c:pt idx="30">
                  <c:v>TEMMUZ</c:v>
                </c:pt>
                <c:pt idx="31">
                  <c:v>AĞUSTOS</c:v>
                </c:pt>
                <c:pt idx="32">
                  <c:v>EYLÜL</c:v>
                </c:pt>
                <c:pt idx="33">
                  <c:v>EKİM</c:v>
                </c:pt>
                <c:pt idx="34">
                  <c:v>KASIM</c:v>
                </c:pt>
                <c:pt idx="35">
                  <c:v>ARALIK</c:v>
                </c:pt>
                <c:pt idx="36">
                  <c:v>2016 OCAK</c:v>
                </c:pt>
                <c:pt idx="37">
                  <c:v>ŞUBAT</c:v>
                </c:pt>
                <c:pt idx="38">
                  <c:v>MART</c:v>
                </c:pt>
                <c:pt idx="39">
                  <c:v>NİSAN</c:v>
                </c:pt>
                <c:pt idx="40">
                  <c:v>MAYIS</c:v>
                </c:pt>
                <c:pt idx="41">
                  <c:v>HAZİRAN</c:v>
                </c:pt>
                <c:pt idx="42">
                  <c:v>TEMMUZ</c:v>
                </c:pt>
                <c:pt idx="43">
                  <c:v>AĞUSTOS</c:v>
                </c:pt>
                <c:pt idx="44">
                  <c:v>EYLÜL</c:v>
                </c:pt>
                <c:pt idx="45">
                  <c:v>EKİM</c:v>
                </c:pt>
                <c:pt idx="46">
                  <c:v>KASIM</c:v>
                </c:pt>
                <c:pt idx="47">
                  <c:v>ARALIK </c:v>
                </c:pt>
                <c:pt idx="48">
                  <c:v>2017 OCAK</c:v>
                </c:pt>
                <c:pt idx="49">
                  <c:v>ŞUBAT</c:v>
                </c:pt>
                <c:pt idx="50">
                  <c:v>MART</c:v>
                </c:pt>
                <c:pt idx="51">
                  <c:v>NİSAN</c:v>
                </c:pt>
                <c:pt idx="52">
                  <c:v>MAYIS</c:v>
                </c:pt>
                <c:pt idx="53">
                  <c:v>HAZİRAN</c:v>
                </c:pt>
                <c:pt idx="54">
                  <c:v>TEMMUZ</c:v>
                </c:pt>
                <c:pt idx="55">
                  <c:v>AĞUSTOS</c:v>
                </c:pt>
                <c:pt idx="56">
                  <c:v>EYLÜL</c:v>
                </c:pt>
                <c:pt idx="57">
                  <c:v>EKİM</c:v>
                </c:pt>
                <c:pt idx="58">
                  <c:v>KASIM</c:v>
                </c:pt>
                <c:pt idx="59">
                  <c:v>ARALIK</c:v>
                </c:pt>
                <c:pt idx="60">
                  <c:v>2018 OCAK</c:v>
                </c:pt>
                <c:pt idx="61">
                  <c:v>ŞUBAT</c:v>
                </c:pt>
                <c:pt idx="62">
                  <c:v>MART</c:v>
                </c:pt>
                <c:pt idx="63">
                  <c:v>NİSAN</c:v>
                </c:pt>
                <c:pt idx="64">
                  <c:v>MAYIS</c:v>
                </c:pt>
                <c:pt idx="65">
                  <c:v>HAZİRAN </c:v>
                </c:pt>
                <c:pt idx="66">
                  <c:v>TEMMUZ </c:v>
                </c:pt>
                <c:pt idx="67">
                  <c:v>AĞUSTOS</c:v>
                </c:pt>
                <c:pt idx="68">
                  <c:v>EYLÜL</c:v>
                </c:pt>
                <c:pt idx="69">
                  <c:v>EKİM</c:v>
                </c:pt>
                <c:pt idx="70">
                  <c:v>KASIM</c:v>
                </c:pt>
                <c:pt idx="71">
                  <c:v>ARALIK</c:v>
                </c:pt>
                <c:pt idx="72">
                  <c:v>2019 OCAK</c:v>
                </c:pt>
                <c:pt idx="73">
                  <c:v>ŞUBAT</c:v>
                </c:pt>
                <c:pt idx="74">
                  <c:v>MART</c:v>
                </c:pt>
                <c:pt idx="75">
                  <c:v>NİSAN</c:v>
                </c:pt>
                <c:pt idx="76">
                  <c:v>MAYIS </c:v>
                </c:pt>
              </c:strCache>
            </c:strRef>
          </c:cat>
          <c:val>
            <c:numRef>
              <c:f>'MB DÖVİZ REZERVİ'!$C$53:$C$129</c:f>
              <c:numCache>
                <c:formatCode>0.0</c:formatCode>
                <c:ptCount val="77"/>
                <c:pt idx="0">
                  <c:v>37.4</c:v>
                </c:pt>
                <c:pt idx="1">
                  <c:v>38.5</c:v>
                </c:pt>
                <c:pt idx="2">
                  <c:v>39.6</c:v>
                </c:pt>
                <c:pt idx="3">
                  <c:v>40.4</c:v>
                </c:pt>
                <c:pt idx="4">
                  <c:v>40.1</c:v>
                </c:pt>
                <c:pt idx="5">
                  <c:v>38.799999999999997</c:v>
                </c:pt>
                <c:pt idx="6">
                  <c:v>36</c:v>
                </c:pt>
                <c:pt idx="7">
                  <c:v>34.5</c:v>
                </c:pt>
                <c:pt idx="8">
                  <c:v>33.799999999999997</c:v>
                </c:pt>
                <c:pt idx="9">
                  <c:v>34.6</c:v>
                </c:pt>
                <c:pt idx="10">
                  <c:v>36.200000000000003</c:v>
                </c:pt>
                <c:pt idx="11">
                  <c:v>33.4</c:v>
                </c:pt>
                <c:pt idx="12">
                  <c:v>28.7</c:v>
                </c:pt>
                <c:pt idx="13">
                  <c:v>27.5</c:v>
                </c:pt>
                <c:pt idx="14">
                  <c:v>26.9</c:v>
                </c:pt>
                <c:pt idx="15">
                  <c:v>25</c:v>
                </c:pt>
                <c:pt idx="16">
                  <c:v>25.2</c:v>
                </c:pt>
                <c:pt idx="17">
                  <c:v>26.8</c:v>
                </c:pt>
                <c:pt idx="18">
                  <c:v>26.9</c:v>
                </c:pt>
                <c:pt idx="19">
                  <c:v>27.4</c:v>
                </c:pt>
                <c:pt idx="20">
                  <c:v>27.6</c:v>
                </c:pt>
                <c:pt idx="21">
                  <c:v>30.2</c:v>
                </c:pt>
                <c:pt idx="22">
                  <c:v>29.7</c:v>
                </c:pt>
                <c:pt idx="23">
                  <c:v>28.3</c:v>
                </c:pt>
                <c:pt idx="24">
                  <c:v>28.6</c:v>
                </c:pt>
                <c:pt idx="25">
                  <c:v>28.8</c:v>
                </c:pt>
                <c:pt idx="26">
                  <c:v>26.8</c:v>
                </c:pt>
                <c:pt idx="27">
                  <c:v>24.2</c:v>
                </c:pt>
                <c:pt idx="28">
                  <c:v>23.3</c:v>
                </c:pt>
                <c:pt idx="29" formatCode="0.00">
                  <c:v>22.85</c:v>
                </c:pt>
                <c:pt idx="30" formatCode="0.00">
                  <c:v>23.14</c:v>
                </c:pt>
                <c:pt idx="31">
                  <c:v>22.5</c:v>
                </c:pt>
                <c:pt idx="32">
                  <c:v>24</c:v>
                </c:pt>
                <c:pt idx="33">
                  <c:v>21.9</c:v>
                </c:pt>
                <c:pt idx="34">
                  <c:v>21.9</c:v>
                </c:pt>
                <c:pt idx="35">
                  <c:v>17.7</c:v>
                </c:pt>
                <c:pt idx="36">
                  <c:v>19.399999999999999</c:v>
                </c:pt>
                <c:pt idx="37">
                  <c:v>18</c:v>
                </c:pt>
                <c:pt idx="38">
                  <c:v>19.100000000000001</c:v>
                </c:pt>
                <c:pt idx="39">
                  <c:v>18.899999999999999</c:v>
                </c:pt>
                <c:pt idx="40">
                  <c:v>22.8</c:v>
                </c:pt>
                <c:pt idx="41">
                  <c:v>24.4</c:v>
                </c:pt>
                <c:pt idx="42">
                  <c:v>26.5</c:v>
                </c:pt>
                <c:pt idx="43">
                  <c:v>31.3</c:v>
                </c:pt>
                <c:pt idx="44">
                  <c:v>29.76</c:v>
                </c:pt>
                <c:pt idx="45">
                  <c:v>25</c:v>
                </c:pt>
                <c:pt idx="46">
                  <c:v>29.1</c:v>
                </c:pt>
                <c:pt idx="47">
                  <c:v>24.5</c:v>
                </c:pt>
                <c:pt idx="48">
                  <c:v>22.297999999999998</c:v>
                </c:pt>
                <c:pt idx="49">
                  <c:v>22.3</c:v>
                </c:pt>
                <c:pt idx="50">
                  <c:v>21.9</c:v>
                </c:pt>
                <c:pt idx="51">
                  <c:v>20.2</c:v>
                </c:pt>
                <c:pt idx="52">
                  <c:v>21.1</c:v>
                </c:pt>
                <c:pt idx="53">
                  <c:v>21.5</c:v>
                </c:pt>
                <c:pt idx="54">
                  <c:v>21.1</c:v>
                </c:pt>
                <c:pt idx="55">
                  <c:v>22</c:v>
                </c:pt>
                <c:pt idx="56">
                  <c:v>22.2</c:v>
                </c:pt>
                <c:pt idx="57">
                  <c:v>23.1</c:v>
                </c:pt>
                <c:pt idx="58">
                  <c:v>22.8</c:v>
                </c:pt>
                <c:pt idx="59">
                  <c:v>21.6</c:v>
                </c:pt>
                <c:pt idx="60">
                  <c:v>21.1</c:v>
                </c:pt>
                <c:pt idx="61">
                  <c:v>20.8</c:v>
                </c:pt>
                <c:pt idx="62">
                  <c:v>19.600000000000001</c:v>
                </c:pt>
                <c:pt idx="63">
                  <c:v>19.3</c:v>
                </c:pt>
                <c:pt idx="64">
                  <c:v>18.100000000000001</c:v>
                </c:pt>
                <c:pt idx="65">
                  <c:v>17.600000000000001</c:v>
                </c:pt>
                <c:pt idx="66">
                  <c:v>17.5</c:v>
                </c:pt>
                <c:pt idx="67">
                  <c:v>18</c:v>
                </c:pt>
                <c:pt idx="68">
                  <c:v>17.8</c:v>
                </c:pt>
                <c:pt idx="69">
                  <c:v>17.600000000000001</c:v>
                </c:pt>
                <c:pt idx="70">
                  <c:v>16.5</c:v>
                </c:pt>
                <c:pt idx="71">
                  <c:v>15.8</c:v>
                </c:pt>
                <c:pt idx="72">
                  <c:v>14.1</c:v>
                </c:pt>
                <c:pt idx="73">
                  <c:v>12</c:v>
                </c:pt>
                <c:pt idx="74">
                  <c:v>10.4</c:v>
                </c:pt>
                <c:pt idx="75">
                  <c:v>9.8000000000000007</c:v>
                </c:pt>
                <c:pt idx="76">
                  <c:v>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BA-4AB4-A551-35CA70FAC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443760"/>
        <c:axId val="144448072"/>
      </c:lineChart>
      <c:catAx>
        <c:axId val="1444437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tr-TR"/>
          </a:p>
        </c:txPr>
        <c:crossAx val="144448072"/>
        <c:crosses val="autoZero"/>
        <c:auto val="1"/>
        <c:lblAlgn val="ctr"/>
        <c:lblOffset val="100"/>
        <c:tickLblSkip val="1"/>
        <c:noMultiLvlLbl val="0"/>
      </c:catAx>
      <c:valAx>
        <c:axId val="144448072"/>
        <c:scaling>
          <c:orientation val="minMax"/>
          <c:min val="5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 b="1"/>
            </a:pPr>
            <a:endParaRPr lang="tr-TR"/>
          </a:p>
        </c:txPr>
        <c:crossAx val="144443760"/>
        <c:crosses val="autoZero"/>
        <c:crossBetween val="between"/>
      </c:valAx>
      <c:spPr>
        <a:solidFill>
          <a:srgbClr val="FFFFFF">
            <a:lumMod val="95000"/>
          </a:srgbClr>
        </a:solidFill>
      </c:spPr>
    </c:plotArea>
    <c:legend>
      <c:legendPos val="b"/>
      <c:overlay val="0"/>
      <c:txPr>
        <a:bodyPr/>
        <a:lstStyle/>
        <a:p>
          <a:pPr>
            <a:defRPr b="1"/>
          </a:pPr>
          <a:endParaRPr lang="tr-TR"/>
        </a:p>
      </c:txPr>
    </c:legend>
    <c:plotVisOnly val="1"/>
    <c:dispBlanksAs val="gap"/>
    <c:showDLblsOverMax val="0"/>
  </c:chart>
  <c:spPr>
    <a:ln>
      <a:solidFill>
        <a:srgbClr val="000000"/>
      </a:solidFill>
    </a:ln>
  </c:sp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b="1">
                <a:solidFill>
                  <a:schemeClr val="tx1"/>
                </a:solidFill>
              </a:rPr>
              <a:t>TİCARİ KREDİ VE BONO FAİZLERİ YILLIK YÜZDE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6.2264716910386202E-2"/>
          <c:y val="6.0451060638284725E-2"/>
          <c:w val="0.92136623547056618"/>
          <c:h val="0.71835852988326998"/>
        </c:manualLayout>
      </c:layout>
      <c:lineChart>
        <c:grouping val="standard"/>
        <c:varyColors val="0"/>
        <c:ser>
          <c:idx val="1"/>
          <c:order val="0"/>
          <c:tx>
            <c:strRef>
              <c:f>'TÜRKİYE FAİZLER'!$C$1</c:f>
              <c:strCache>
                <c:ptCount val="1"/>
                <c:pt idx="0">
                  <c:v>2 YIL VADELİ BONO FAİZİ YÜZDE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53"/>
              <c:layout>
                <c:manualLayout>
                  <c:x val="-2.976190476190476E-3"/>
                  <c:y val="-5.3879956342663286E-2"/>
                </c:manualLayout>
              </c:layout>
              <c:spPr>
                <a:solidFill>
                  <a:srgbClr val="FF00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87E-4880-925D-077617E377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'TÜRKİYE FAİZLER'!$A$57:$A$110</c:f>
              <c:strCache>
                <c:ptCount val="54"/>
                <c:pt idx="0">
                  <c:v>2014 ARALIK</c:v>
                </c:pt>
                <c:pt idx="1">
                  <c:v>OCAK</c:v>
                </c:pt>
                <c:pt idx="2">
                  <c:v>ŞUBAT</c:v>
                </c:pt>
                <c:pt idx="3">
                  <c:v>MART</c:v>
                </c:pt>
                <c:pt idx="4">
                  <c:v>NİSAN</c:v>
                </c:pt>
                <c:pt idx="5">
                  <c:v>MAYIS</c:v>
                </c:pt>
                <c:pt idx="6">
                  <c:v>HAZİRAN </c:v>
                </c:pt>
                <c:pt idx="7">
                  <c:v>TEMMUZ</c:v>
                </c:pt>
                <c:pt idx="8">
                  <c:v>AĞUSTOS</c:v>
                </c:pt>
                <c:pt idx="9">
                  <c:v>EYLÜL</c:v>
                </c:pt>
                <c:pt idx="10">
                  <c:v>EKİM</c:v>
                </c:pt>
                <c:pt idx="11">
                  <c:v>KASIM</c:v>
                </c:pt>
                <c:pt idx="12">
                  <c:v>2015 ARALIK</c:v>
                </c:pt>
                <c:pt idx="13">
                  <c:v>OCAK</c:v>
                </c:pt>
                <c:pt idx="14">
                  <c:v>ŞUBAT</c:v>
                </c:pt>
                <c:pt idx="15">
                  <c:v>MART</c:v>
                </c:pt>
                <c:pt idx="16">
                  <c:v>NİSAN</c:v>
                </c:pt>
                <c:pt idx="17">
                  <c:v>MAYIS</c:v>
                </c:pt>
                <c:pt idx="18">
                  <c:v>HAZİRAN</c:v>
                </c:pt>
                <c:pt idx="19">
                  <c:v>TEMMUZ</c:v>
                </c:pt>
                <c:pt idx="20">
                  <c:v>AĞUSTOS</c:v>
                </c:pt>
                <c:pt idx="21">
                  <c:v>EYLÜL </c:v>
                </c:pt>
                <c:pt idx="22">
                  <c:v>EKİM</c:v>
                </c:pt>
                <c:pt idx="23">
                  <c:v>KASIM</c:v>
                </c:pt>
                <c:pt idx="24">
                  <c:v>2016 ARALIK</c:v>
                </c:pt>
                <c:pt idx="25">
                  <c:v>OCAK </c:v>
                </c:pt>
                <c:pt idx="26">
                  <c:v>ŞUBAT</c:v>
                </c:pt>
                <c:pt idx="27">
                  <c:v>MART</c:v>
                </c:pt>
                <c:pt idx="28">
                  <c:v>NİSAN</c:v>
                </c:pt>
                <c:pt idx="29">
                  <c:v>MAYIS</c:v>
                </c:pt>
                <c:pt idx="30">
                  <c:v>HAZİRAN</c:v>
                </c:pt>
                <c:pt idx="31">
                  <c:v>TEMMUZ</c:v>
                </c:pt>
                <c:pt idx="32">
                  <c:v>AĞUSTOS</c:v>
                </c:pt>
                <c:pt idx="33">
                  <c:v>EYLÜL</c:v>
                </c:pt>
                <c:pt idx="34">
                  <c:v>EKİM</c:v>
                </c:pt>
                <c:pt idx="35">
                  <c:v>KASIM</c:v>
                </c:pt>
                <c:pt idx="36">
                  <c:v>2017 ARALIK</c:v>
                </c:pt>
                <c:pt idx="37">
                  <c:v>OCAK</c:v>
                </c:pt>
                <c:pt idx="38">
                  <c:v>ŞUBAT</c:v>
                </c:pt>
                <c:pt idx="39">
                  <c:v>MART</c:v>
                </c:pt>
                <c:pt idx="40">
                  <c:v>NİSAN</c:v>
                </c:pt>
                <c:pt idx="41">
                  <c:v>MAYIS</c:v>
                </c:pt>
                <c:pt idx="42">
                  <c:v>HAZİRAN </c:v>
                </c:pt>
                <c:pt idx="43">
                  <c:v>TEMMUZ</c:v>
                </c:pt>
                <c:pt idx="44">
                  <c:v>AĞUSTOS</c:v>
                </c:pt>
                <c:pt idx="45">
                  <c:v>EYLÜL </c:v>
                </c:pt>
                <c:pt idx="46">
                  <c:v>EKİM</c:v>
                </c:pt>
                <c:pt idx="47">
                  <c:v>KASIM</c:v>
                </c:pt>
                <c:pt idx="48">
                  <c:v>2018 ARALIK</c:v>
                </c:pt>
                <c:pt idx="49">
                  <c:v>OCAK</c:v>
                </c:pt>
                <c:pt idx="50">
                  <c:v>ŞUBAT</c:v>
                </c:pt>
                <c:pt idx="51">
                  <c:v>MART</c:v>
                </c:pt>
                <c:pt idx="52">
                  <c:v>NİSAN </c:v>
                </c:pt>
                <c:pt idx="53">
                  <c:v>MAYIS</c:v>
                </c:pt>
              </c:strCache>
            </c:strRef>
          </c:cat>
          <c:val>
            <c:numRef>
              <c:f>'TÜRKİYE FAİZLER'!$C$57:$C$110</c:f>
              <c:numCache>
                <c:formatCode>0.00</c:formatCode>
                <c:ptCount val="54"/>
                <c:pt idx="0">
                  <c:v>8.02</c:v>
                </c:pt>
                <c:pt idx="1">
                  <c:v>7.31</c:v>
                </c:pt>
                <c:pt idx="2">
                  <c:v>8.61</c:v>
                </c:pt>
                <c:pt idx="3">
                  <c:v>8.77</c:v>
                </c:pt>
                <c:pt idx="4">
                  <c:v>10.199999999999999</c:v>
                </c:pt>
                <c:pt idx="5">
                  <c:v>9.9</c:v>
                </c:pt>
                <c:pt idx="6">
                  <c:v>9.74</c:v>
                </c:pt>
                <c:pt idx="7">
                  <c:v>10</c:v>
                </c:pt>
                <c:pt idx="8">
                  <c:v>11.6</c:v>
                </c:pt>
                <c:pt idx="9">
                  <c:v>11.65</c:v>
                </c:pt>
                <c:pt idx="10">
                  <c:v>10.050000000000001</c:v>
                </c:pt>
                <c:pt idx="11">
                  <c:v>10.3</c:v>
                </c:pt>
                <c:pt idx="12">
                  <c:v>11.1</c:v>
                </c:pt>
                <c:pt idx="13">
                  <c:v>11.26</c:v>
                </c:pt>
                <c:pt idx="14">
                  <c:v>11.2</c:v>
                </c:pt>
                <c:pt idx="15">
                  <c:v>9.9</c:v>
                </c:pt>
                <c:pt idx="16">
                  <c:v>9.1</c:v>
                </c:pt>
                <c:pt idx="17">
                  <c:v>9.3000000000000007</c:v>
                </c:pt>
                <c:pt idx="18">
                  <c:v>8.74</c:v>
                </c:pt>
                <c:pt idx="19">
                  <c:v>9.2799999999999994</c:v>
                </c:pt>
                <c:pt idx="20">
                  <c:v>9.07</c:v>
                </c:pt>
                <c:pt idx="21">
                  <c:v>8.75</c:v>
                </c:pt>
                <c:pt idx="22">
                  <c:v>9.18</c:v>
                </c:pt>
                <c:pt idx="23">
                  <c:v>11</c:v>
                </c:pt>
                <c:pt idx="24">
                  <c:v>10.94</c:v>
                </c:pt>
                <c:pt idx="25">
                  <c:v>11.4</c:v>
                </c:pt>
                <c:pt idx="26">
                  <c:v>11.15</c:v>
                </c:pt>
                <c:pt idx="27">
                  <c:v>11.57</c:v>
                </c:pt>
                <c:pt idx="28">
                  <c:v>11.34</c:v>
                </c:pt>
                <c:pt idx="29">
                  <c:v>11.15</c:v>
                </c:pt>
                <c:pt idx="30">
                  <c:v>11.12</c:v>
                </c:pt>
                <c:pt idx="31">
                  <c:v>11.55</c:v>
                </c:pt>
                <c:pt idx="32">
                  <c:v>11.56</c:v>
                </c:pt>
                <c:pt idx="33">
                  <c:v>11.89</c:v>
                </c:pt>
                <c:pt idx="34">
                  <c:v>12.8</c:v>
                </c:pt>
                <c:pt idx="35">
                  <c:v>14.25</c:v>
                </c:pt>
                <c:pt idx="36">
                  <c:v>13.4</c:v>
                </c:pt>
                <c:pt idx="37">
                  <c:v>13.11</c:v>
                </c:pt>
                <c:pt idx="38">
                  <c:v>13.03</c:v>
                </c:pt>
                <c:pt idx="39">
                  <c:v>14.4</c:v>
                </c:pt>
                <c:pt idx="40">
                  <c:v>14.35</c:v>
                </c:pt>
                <c:pt idx="41">
                  <c:v>17.899999999999999</c:v>
                </c:pt>
                <c:pt idx="42">
                  <c:v>19.55</c:v>
                </c:pt>
                <c:pt idx="43">
                  <c:v>20.78</c:v>
                </c:pt>
                <c:pt idx="44">
                  <c:v>24.48</c:v>
                </c:pt>
                <c:pt idx="45">
                  <c:v>25.01</c:v>
                </c:pt>
                <c:pt idx="46">
                  <c:v>25.2</c:v>
                </c:pt>
                <c:pt idx="47">
                  <c:v>20.260000000000002</c:v>
                </c:pt>
                <c:pt idx="48">
                  <c:v>19.73</c:v>
                </c:pt>
                <c:pt idx="49">
                  <c:v>18.39</c:v>
                </c:pt>
                <c:pt idx="50">
                  <c:v>18.79</c:v>
                </c:pt>
                <c:pt idx="51">
                  <c:v>21.19</c:v>
                </c:pt>
                <c:pt idx="52">
                  <c:v>22.88</c:v>
                </c:pt>
                <c:pt idx="53">
                  <c:v>28.02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7E-4880-925D-077617E377A5}"/>
            </c:ext>
          </c:extLst>
        </c:ser>
        <c:ser>
          <c:idx val="2"/>
          <c:order val="1"/>
          <c:tx>
            <c:strRef>
              <c:f>'TÜRKİYE FAİZLER'!$D$1</c:f>
              <c:strCache>
                <c:ptCount val="1"/>
                <c:pt idx="0">
                  <c:v>KISA VADELİ TL KREDİ FAİZİ YÜZDE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53"/>
              <c:layout>
                <c:manualLayout>
                  <c:x val="-4.464285714285714E-3"/>
                  <c:y val="5.8565169937677394E-2"/>
                </c:manualLayout>
              </c:layout>
              <c:spPr>
                <a:solidFill>
                  <a:srgbClr val="FF00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7E-4880-925D-077617E377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'TÜRKİYE FAİZLER'!$A$57:$A$110</c:f>
              <c:strCache>
                <c:ptCount val="54"/>
                <c:pt idx="0">
                  <c:v>2014 ARALIK</c:v>
                </c:pt>
                <c:pt idx="1">
                  <c:v>OCAK</c:v>
                </c:pt>
                <c:pt idx="2">
                  <c:v>ŞUBAT</c:v>
                </c:pt>
                <c:pt idx="3">
                  <c:v>MART</c:v>
                </c:pt>
                <c:pt idx="4">
                  <c:v>NİSAN</c:v>
                </c:pt>
                <c:pt idx="5">
                  <c:v>MAYIS</c:v>
                </c:pt>
                <c:pt idx="6">
                  <c:v>HAZİRAN </c:v>
                </c:pt>
                <c:pt idx="7">
                  <c:v>TEMMUZ</c:v>
                </c:pt>
                <c:pt idx="8">
                  <c:v>AĞUSTOS</c:v>
                </c:pt>
                <c:pt idx="9">
                  <c:v>EYLÜL</c:v>
                </c:pt>
                <c:pt idx="10">
                  <c:v>EKİM</c:v>
                </c:pt>
                <c:pt idx="11">
                  <c:v>KASIM</c:v>
                </c:pt>
                <c:pt idx="12">
                  <c:v>2015 ARALIK</c:v>
                </c:pt>
                <c:pt idx="13">
                  <c:v>OCAK</c:v>
                </c:pt>
                <c:pt idx="14">
                  <c:v>ŞUBAT</c:v>
                </c:pt>
                <c:pt idx="15">
                  <c:v>MART</c:v>
                </c:pt>
                <c:pt idx="16">
                  <c:v>NİSAN</c:v>
                </c:pt>
                <c:pt idx="17">
                  <c:v>MAYIS</c:v>
                </c:pt>
                <c:pt idx="18">
                  <c:v>HAZİRAN</c:v>
                </c:pt>
                <c:pt idx="19">
                  <c:v>TEMMUZ</c:v>
                </c:pt>
                <c:pt idx="20">
                  <c:v>AĞUSTOS</c:v>
                </c:pt>
                <c:pt idx="21">
                  <c:v>EYLÜL </c:v>
                </c:pt>
                <c:pt idx="22">
                  <c:v>EKİM</c:v>
                </c:pt>
                <c:pt idx="23">
                  <c:v>KASIM</c:v>
                </c:pt>
                <c:pt idx="24">
                  <c:v>2016 ARALIK</c:v>
                </c:pt>
                <c:pt idx="25">
                  <c:v>OCAK </c:v>
                </c:pt>
                <c:pt idx="26">
                  <c:v>ŞUBAT</c:v>
                </c:pt>
                <c:pt idx="27">
                  <c:v>MART</c:v>
                </c:pt>
                <c:pt idx="28">
                  <c:v>NİSAN</c:v>
                </c:pt>
                <c:pt idx="29">
                  <c:v>MAYIS</c:v>
                </c:pt>
                <c:pt idx="30">
                  <c:v>HAZİRAN</c:v>
                </c:pt>
                <c:pt idx="31">
                  <c:v>TEMMUZ</c:v>
                </c:pt>
                <c:pt idx="32">
                  <c:v>AĞUSTOS</c:v>
                </c:pt>
                <c:pt idx="33">
                  <c:v>EYLÜL</c:v>
                </c:pt>
                <c:pt idx="34">
                  <c:v>EKİM</c:v>
                </c:pt>
                <c:pt idx="35">
                  <c:v>KASIM</c:v>
                </c:pt>
                <c:pt idx="36">
                  <c:v>2017 ARALIK</c:v>
                </c:pt>
                <c:pt idx="37">
                  <c:v>OCAK</c:v>
                </c:pt>
                <c:pt idx="38">
                  <c:v>ŞUBAT</c:v>
                </c:pt>
                <c:pt idx="39">
                  <c:v>MART</c:v>
                </c:pt>
                <c:pt idx="40">
                  <c:v>NİSAN</c:v>
                </c:pt>
                <c:pt idx="41">
                  <c:v>MAYIS</c:v>
                </c:pt>
                <c:pt idx="42">
                  <c:v>HAZİRAN </c:v>
                </c:pt>
                <c:pt idx="43">
                  <c:v>TEMMUZ</c:v>
                </c:pt>
                <c:pt idx="44">
                  <c:v>AĞUSTOS</c:v>
                </c:pt>
                <c:pt idx="45">
                  <c:v>EYLÜL </c:v>
                </c:pt>
                <c:pt idx="46">
                  <c:v>EKİM</c:v>
                </c:pt>
                <c:pt idx="47">
                  <c:v>KASIM</c:v>
                </c:pt>
                <c:pt idx="48">
                  <c:v>2018 ARALIK</c:v>
                </c:pt>
                <c:pt idx="49">
                  <c:v>OCAK</c:v>
                </c:pt>
                <c:pt idx="50">
                  <c:v>ŞUBAT</c:v>
                </c:pt>
                <c:pt idx="51">
                  <c:v>MART</c:v>
                </c:pt>
                <c:pt idx="52">
                  <c:v>NİSAN </c:v>
                </c:pt>
                <c:pt idx="53">
                  <c:v>MAYIS</c:v>
                </c:pt>
              </c:strCache>
            </c:strRef>
          </c:cat>
          <c:val>
            <c:numRef>
              <c:f>'TÜRKİYE FAİZLER'!$D$57:$D$110</c:f>
              <c:numCache>
                <c:formatCode>0.00</c:formatCode>
                <c:ptCount val="54"/>
                <c:pt idx="0">
                  <c:v>11.7</c:v>
                </c:pt>
                <c:pt idx="1">
                  <c:v>11.5</c:v>
                </c:pt>
                <c:pt idx="2">
                  <c:v>11.5</c:v>
                </c:pt>
                <c:pt idx="3">
                  <c:v>11.8</c:v>
                </c:pt>
                <c:pt idx="4">
                  <c:v>12</c:v>
                </c:pt>
                <c:pt idx="5">
                  <c:v>12.25</c:v>
                </c:pt>
                <c:pt idx="6">
                  <c:v>13</c:v>
                </c:pt>
                <c:pt idx="7">
                  <c:v>13</c:v>
                </c:pt>
                <c:pt idx="8">
                  <c:v>13.5</c:v>
                </c:pt>
                <c:pt idx="9">
                  <c:v>14.45</c:v>
                </c:pt>
                <c:pt idx="10">
                  <c:v>14.75</c:v>
                </c:pt>
                <c:pt idx="11">
                  <c:v>14.6</c:v>
                </c:pt>
                <c:pt idx="12">
                  <c:v>14.75</c:v>
                </c:pt>
                <c:pt idx="13">
                  <c:v>14.95</c:v>
                </c:pt>
                <c:pt idx="14">
                  <c:v>15.1</c:v>
                </c:pt>
                <c:pt idx="15">
                  <c:v>15.1</c:v>
                </c:pt>
                <c:pt idx="16">
                  <c:v>15</c:v>
                </c:pt>
                <c:pt idx="17">
                  <c:v>14.6</c:v>
                </c:pt>
                <c:pt idx="18">
                  <c:v>14.3</c:v>
                </c:pt>
                <c:pt idx="19">
                  <c:v>14.05</c:v>
                </c:pt>
                <c:pt idx="20">
                  <c:v>13.85</c:v>
                </c:pt>
                <c:pt idx="21">
                  <c:v>13.75</c:v>
                </c:pt>
                <c:pt idx="22">
                  <c:v>13.4</c:v>
                </c:pt>
                <c:pt idx="23">
                  <c:v>13.1</c:v>
                </c:pt>
                <c:pt idx="24">
                  <c:v>13.35</c:v>
                </c:pt>
                <c:pt idx="25">
                  <c:v>13.85</c:v>
                </c:pt>
                <c:pt idx="26">
                  <c:v>14.18</c:v>
                </c:pt>
                <c:pt idx="27">
                  <c:v>14.45</c:v>
                </c:pt>
                <c:pt idx="28">
                  <c:v>14.7</c:v>
                </c:pt>
                <c:pt idx="29">
                  <c:v>15.1</c:v>
                </c:pt>
                <c:pt idx="30">
                  <c:v>15.65</c:v>
                </c:pt>
                <c:pt idx="31">
                  <c:v>16</c:v>
                </c:pt>
                <c:pt idx="32">
                  <c:v>15.75</c:v>
                </c:pt>
                <c:pt idx="33">
                  <c:v>15.95</c:v>
                </c:pt>
                <c:pt idx="34">
                  <c:v>16.3</c:v>
                </c:pt>
                <c:pt idx="35">
                  <c:v>16.75</c:v>
                </c:pt>
                <c:pt idx="36">
                  <c:v>17</c:v>
                </c:pt>
                <c:pt idx="37">
                  <c:v>17.3</c:v>
                </c:pt>
                <c:pt idx="38">
                  <c:v>17.7</c:v>
                </c:pt>
                <c:pt idx="39">
                  <c:v>18.100000000000001</c:v>
                </c:pt>
                <c:pt idx="40">
                  <c:v>18.25</c:v>
                </c:pt>
                <c:pt idx="41">
                  <c:v>20.2</c:v>
                </c:pt>
                <c:pt idx="42">
                  <c:v>23.8</c:v>
                </c:pt>
                <c:pt idx="43">
                  <c:v>25.1</c:v>
                </c:pt>
                <c:pt idx="44">
                  <c:v>33.25</c:v>
                </c:pt>
                <c:pt idx="45">
                  <c:v>34.4</c:v>
                </c:pt>
                <c:pt idx="46">
                  <c:v>32.85</c:v>
                </c:pt>
                <c:pt idx="47">
                  <c:v>28.66</c:v>
                </c:pt>
                <c:pt idx="48">
                  <c:v>27.04</c:v>
                </c:pt>
                <c:pt idx="49">
                  <c:v>23.83</c:v>
                </c:pt>
                <c:pt idx="50">
                  <c:v>22.7</c:v>
                </c:pt>
                <c:pt idx="51">
                  <c:v>23.98</c:v>
                </c:pt>
                <c:pt idx="52">
                  <c:v>26.77</c:v>
                </c:pt>
                <c:pt idx="53">
                  <c:v>24.96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7E-4880-925D-077617E37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9496120"/>
        <c:axId val="499490544"/>
      </c:lineChart>
      <c:catAx>
        <c:axId val="49949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99490544"/>
        <c:crosses val="autoZero"/>
        <c:auto val="1"/>
        <c:lblAlgn val="ctr"/>
        <c:lblOffset val="100"/>
        <c:tickLblSkip val="1"/>
        <c:noMultiLvlLbl val="0"/>
      </c:catAx>
      <c:valAx>
        <c:axId val="49949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9949612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tr-TR" b="1">
                <a:solidFill>
                  <a:schemeClr val="tx1"/>
                </a:solidFill>
              </a:rPr>
              <a:t>TÜRKİYE KREDİ İFLAS TAKAS (CDS) PUANI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4.4541967761164966E-2"/>
          <c:y val="6.7234830940250109E-2"/>
          <c:w val="0.93828395160228517"/>
          <c:h val="0.77048334802551943"/>
        </c:manualLayout>
      </c:layout>
      <c:lineChart>
        <c:grouping val="standard"/>
        <c:varyColors val="0"/>
        <c:ser>
          <c:idx val="0"/>
          <c:order val="0"/>
          <c:tx>
            <c:strRef>
              <c:f>'türk dış borç + cds'!$B$18</c:f>
              <c:strCache>
                <c:ptCount val="1"/>
                <c:pt idx="0">
                  <c:v>TÜRKİYE CDS PUANI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35"/>
              <c:layout>
                <c:manualLayout>
                  <c:x val="-4.9107137103119591E-2"/>
                  <c:y val="-5.07497024312812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E07-4746-BE6A-4C10B16D49AB}"/>
                </c:ext>
              </c:extLst>
            </c:dLbl>
            <c:dLbl>
              <c:idx val="41"/>
              <c:layout>
                <c:manualLayout>
                  <c:x val="-2.5297616083425296E-2"/>
                  <c:y val="8.5351772270791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E07-4746-BE6A-4C10B16D49AB}"/>
                </c:ext>
              </c:extLst>
            </c:dLbl>
            <c:dLbl>
              <c:idx val="43"/>
              <c:layout>
                <c:manualLayout>
                  <c:x val="-5.2083327230581379E-2"/>
                  <c:y val="-6.6897335023052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E07-4746-BE6A-4C10B16D49AB}"/>
                </c:ext>
              </c:extLst>
            </c:dLbl>
            <c:dLbl>
              <c:idx val="45"/>
              <c:layout>
                <c:manualLayout>
                  <c:x val="-2.3809521019694295E-2"/>
                  <c:y val="6.22837257111178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E07-4746-BE6A-4C10B16D49AB}"/>
                </c:ext>
              </c:extLst>
            </c:dLbl>
            <c:dLbl>
              <c:idx val="47"/>
              <c:layout>
                <c:manualLayout>
                  <c:x val="-3.5714281529541439E-2"/>
                  <c:y val="-5.76701163991832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07-4746-BE6A-4C10B16D49AB}"/>
                </c:ext>
              </c:extLst>
            </c:dLbl>
            <c:dLbl>
              <c:idx val="49"/>
              <c:layout>
                <c:manualLayout>
                  <c:x val="-2.9761901274618957E-3"/>
                  <c:y val="6.22837257111179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E07-4746-BE6A-4C10B16D49AB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'türk dış borç + cds'!$A$55:$A$104</c:f>
              <c:strCache>
                <c:ptCount val="50"/>
                <c:pt idx="0">
                  <c:v>2015 ARALIK</c:v>
                </c:pt>
                <c:pt idx="1">
                  <c:v>OCAK</c:v>
                </c:pt>
                <c:pt idx="2">
                  <c:v>ŞUBAT</c:v>
                </c:pt>
                <c:pt idx="3">
                  <c:v>MART</c:v>
                </c:pt>
                <c:pt idx="4">
                  <c:v>NİSAN</c:v>
                </c:pt>
                <c:pt idx="5">
                  <c:v>MAYIS</c:v>
                </c:pt>
                <c:pt idx="6">
                  <c:v>HAZİRAN</c:v>
                </c:pt>
                <c:pt idx="7">
                  <c:v>TEMMUZ</c:v>
                </c:pt>
                <c:pt idx="8">
                  <c:v>AĞUSTOS</c:v>
                </c:pt>
                <c:pt idx="9">
                  <c:v>EYLÜL</c:v>
                </c:pt>
                <c:pt idx="10">
                  <c:v>EKİM</c:v>
                </c:pt>
                <c:pt idx="11">
                  <c:v>KASIM</c:v>
                </c:pt>
                <c:pt idx="12">
                  <c:v>2016 ARALIK </c:v>
                </c:pt>
                <c:pt idx="13">
                  <c:v>OCAK</c:v>
                </c:pt>
                <c:pt idx="14">
                  <c:v>ŞUBAT</c:v>
                </c:pt>
                <c:pt idx="15">
                  <c:v>MART </c:v>
                </c:pt>
                <c:pt idx="16">
                  <c:v>NİSAN</c:v>
                </c:pt>
                <c:pt idx="17">
                  <c:v>MAYIS</c:v>
                </c:pt>
                <c:pt idx="18">
                  <c:v>HAZİRAN</c:v>
                </c:pt>
                <c:pt idx="19">
                  <c:v>TEMMUZ</c:v>
                </c:pt>
                <c:pt idx="20">
                  <c:v>AĞUSTOS</c:v>
                </c:pt>
                <c:pt idx="21">
                  <c:v>EYLÜL</c:v>
                </c:pt>
                <c:pt idx="22">
                  <c:v>EKİM</c:v>
                </c:pt>
                <c:pt idx="23">
                  <c:v>KASIM</c:v>
                </c:pt>
                <c:pt idx="24">
                  <c:v>2017 ARALIK</c:v>
                </c:pt>
                <c:pt idx="25">
                  <c:v>OCAK</c:v>
                </c:pt>
                <c:pt idx="26">
                  <c:v>ŞUBAT</c:v>
                </c:pt>
                <c:pt idx="27">
                  <c:v>MART</c:v>
                </c:pt>
                <c:pt idx="28">
                  <c:v>NİSAN</c:v>
                </c:pt>
                <c:pt idx="29">
                  <c:v>MAYIS (21)</c:v>
                </c:pt>
                <c:pt idx="30">
                  <c:v>MAYIS</c:v>
                </c:pt>
                <c:pt idx="31">
                  <c:v>HAZİRAN (22)</c:v>
                </c:pt>
                <c:pt idx="32">
                  <c:v>HAZİRAN </c:v>
                </c:pt>
                <c:pt idx="33">
                  <c:v>TEMMUZ (16)</c:v>
                </c:pt>
                <c:pt idx="34">
                  <c:v>TEMMUZ</c:v>
                </c:pt>
                <c:pt idx="35">
                  <c:v>AĞUSTOS (13)</c:v>
                </c:pt>
                <c:pt idx="36">
                  <c:v>AĞUSTOS</c:v>
                </c:pt>
                <c:pt idx="37">
                  <c:v>EYLÜL </c:v>
                </c:pt>
                <c:pt idx="38">
                  <c:v>EKİM </c:v>
                </c:pt>
                <c:pt idx="39">
                  <c:v>KASIM</c:v>
                </c:pt>
                <c:pt idx="40">
                  <c:v>2018 ARALIK</c:v>
                </c:pt>
                <c:pt idx="41">
                  <c:v>OCAK</c:v>
                </c:pt>
                <c:pt idx="42">
                  <c:v>ŞUBAT</c:v>
                </c:pt>
                <c:pt idx="43">
                  <c:v>MART (26)</c:v>
                </c:pt>
                <c:pt idx="44">
                  <c:v>MART</c:v>
                </c:pt>
                <c:pt idx="45">
                  <c:v>NİSAN (5)</c:v>
                </c:pt>
                <c:pt idx="46">
                  <c:v>NİSAN </c:v>
                </c:pt>
                <c:pt idx="47">
                  <c:v>MAYIS (20)</c:v>
                </c:pt>
                <c:pt idx="48">
                  <c:v>MAYIS</c:v>
                </c:pt>
                <c:pt idx="49">
                  <c:v>HAZİRAN (10)</c:v>
                </c:pt>
              </c:strCache>
            </c:strRef>
          </c:cat>
          <c:val>
            <c:numRef>
              <c:f>'türk dış borç + cds'!$B$55:$B$104</c:f>
              <c:numCache>
                <c:formatCode>General</c:formatCode>
                <c:ptCount val="50"/>
                <c:pt idx="0">
                  <c:v>273.56</c:v>
                </c:pt>
                <c:pt idx="1">
                  <c:v>289.60000000000002</c:v>
                </c:pt>
                <c:pt idx="2">
                  <c:v>297.52999999999997</c:v>
                </c:pt>
                <c:pt idx="3">
                  <c:v>254.78</c:v>
                </c:pt>
                <c:pt idx="4">
                  <c:v>239.59</c:v>
                </c:pt>
                <c:pt idx="5">
                  <c:v>272.5</c:v>
                </c:pt>
                <c:pt idx="6">
                  <c:v>242.69</c:v>
                </c:pt>
                <c:pt idx="7">
                  <c:v>274.7</c:v>
                </c:pt>
                <c:pt idx="8">
                  <c:v>245.61</c:v>
                </c:pt>
                <c:pt idx="9">
                  <c:v>262.10000000000002</c:v>
                </c:pt>
                <c:pt idx="10">
                  <c:v>254.88</c:v>
                </c:pt>
                <c:pt idx="11">
                  <c:v>306</c:v>
                </c:pt>
                <c:pt idx="12">
                  <c:v>273</c:v>
                </c:pt>
                <c:pt idx="13">
                  <c:v>267.5</c:v>
                </c:pt>
                <c:pt idx="14">
                  <c:v>241.41</c:v>
                </c:pt>
                <c:pt idx="15">
                  <c:v>239.27</c:v>
                </c:pt>
                <c:pt idx="16">
                  <c:v>208.5</c:v>
                </c:pt>
                <c:pt idx="17">
                  <c:v>198.1</c:v>
                </c:pt>
                <c:pt idx="18">
                  <c:v>194.7</c:v>
                </c:pt>
                <c:pt idx="19">
                  <c:v>182.6</c:v>
                </c:pt>
                <c:pt idx="20">
                  <c:v>160.68</c:v>
                </c:pt>
                <c:pt idx="21">
                  <c:v>185.16</c:v>
                </c:pt>
                <c:pt idx="22">
                  <c:v>188.58</c:v>
                </c:pt>
                <c:pt idx="23">
                  <c:v>201.22</c:v>
                </c:pt>
                <c:pt idx="24">
                  <c:v>154.99</c:v>
                </c:pt>
                <c:pt idx="25">
                  <c:v>163.29</c:v>
                </c:pt>
                <c:pt idx="26">
                  <c:v>170.29</c:v>
                </c:pt>
                <c:pt idx="27">
                  <c:v>195.73</c:v>
                </c:pt>
                <c:pt idx="28">
                  <c:v>199.75</c:v>
                </c:pt>
                <c:pt idx="29">
                  <c:v>291.14999999999998</c:v>
                </c:pt>
                <c:pt idx="30">
                  <c:v>268.02</c:v>
                </c:pt>
                <c:pt idx="31">
                  <c:v>324.19</c:v>
                </c:pt>
                <c:pt idx="32">
                  <c:v>299.99</c:v>
                </c:pt>
                <c:pt idx="33" formatCode="0.00">
                  <c:v>328</c:v>
                </c:pt>
                <c:pt idx="34" formatCode="0.00">
                  <c:v>321.39999999999998</c:v>
                </c:pt>
                <c:pt idx="35" formatCode="0.00">
                  <c:v>542.70000000000005</c:v>
                </c:pt>
                <c:pt idx="36" formatCode="0.00">
                  <c:v>536.13</c:v>
                </c:pt>
                <c:pt idx="37" formatCode="0.00">
                  <c:v>388</c:v>
                </c:pt>
                <c:pt idx="38" formatCode="0.00">
                  <c:v>375.2</c:v>
                </c:pt>
                <c:pt idx="39" formatCode="0.00">
                  <c:v>386.6</c:v>
                </c:pt>
                <c:pt idx="40" formatCode="0.00">
                  <c:v>358.8</c:v>
                </c:pt>
                <c:pt idx="41" formatCode="0.00">
                  <c:v>309.61</c:v>
                </c:pt>
                <c:pt idx="42" formatCode="0.00">
                  <c:v>310.39999999999998</c:v>
                </c:pt>
                <c:pt idx="43" formatCode="0.00">
                  <c:v>466</c:v>
                </c:pt>
                <c:pt idx="44" formatCode="0.00">
                  <c:v>419</c:v>
                </c:pt>
                <c:pt idx="45" formatCode="0.00">
                  <c:v>385.2</c:v>
                </c:pt>
                <c:pt idx="46" formatCode="0.00">
                  <c:v>447</c:v>
                </c:pt>
                <c:pt idx="47" formatCode="0.00">
                  <c:v>524.4</c:v>
                </c:pt>
                <c:pt idx="48" formatCode="0.00">
                  <c:v>485.8</c:v>
                </c:pt>
                <c:pt idx="49" formatCode="0.00">
                  <c:v>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E07-4746-BE6A-4C10B16D4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450296"/>
        <c:axId val="137447944"/>
      </c:lineChart>
      <c:catAx>
        <c:axId val="13745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7447944"/>
        <c:crosses val="autoZero"/>
        <c:auto val="1"/>
        <c:lblAlgn val="ctr"/>
        <c:lblOffset val="100"/>
        <c:tickLblSkip val="1"/>
        <c:noMultiLvlLbl val="0"/>
      </c:catAx>
      <c:valAx>
        <c:axId val="137447944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7450296"/>
        <c:crosses val="autoZero"/>
        <c:crossBetween val="between"/>
      </c:valAx>
      <c:spPr>
        <a:solidFill>
          <a:schemeClr val="bg2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210970041963743E-2"/>
          <c:y val="4.9138885808288048E-2"/>
          <c:w val="0.91586430314484146"/>
          <c:h val="0.81424406979397046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24"/>
              <c:layout>
                <c:manualLayout>
                  <c:x val="-8.364082560739361E-2"/>
                  <c:y val="-2.59981429897864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A37-424B-BDC8-4EDBC79F0C0B}"/>
                </c:ext>
              </c:extLst>
            </c:dLbl>
            <c:dLbl>
              <c:idx val="27"/>
              <c:layout>
                <c:manualLayout>
                  <c:x val="6.5600647535210025E-3"/>
                  <c:y val="-4.0854224698235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A37-424B-BDC8-4EDBC79F0C0B}"/>
                </c:ext>
              </c:extLst>
            </c:dLbl>
            <c:dLbl>
              <c:idx val="40"/>
              <c:layout>
                <c:manualLayout>
                  <c:x val="-3.2800323767605319E-2"/>
                  <c:y val="9.65645311049210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A37-424B-BDC8-4EDBC79F0C0B}"/>
                </c:ext>
              </c:extLst>
            </c:dLbl>
            <c:dLbl>
              <c:idx val="53"/>
              <c:layout>
                <c:manualLayout>
                  <c:x val="-2.1320210448943576E-2"/>
                  <c:y val="0.126276694521819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A37-424B-BDC8-4EDBC79F0C0B}"/>
                </c:ext>
              </c:extLst>
            </c:dLbl>
            <c:dLbl>
              <c:idx val="61"/>
              <c:layout>
                <c:manualLayout>
                  <c:x val="-2.4600242825704107E-2"/>
                  <c:y val="-0.137418755803156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A37-424B-BDC8-4EDBC79F0C0B}"/>
                </c:ext>
              </c:extLst>
            </c:dLbl>
            <c:dLbl>
              <c:idx val="65"/>
              <c:layout>
                <c:manualLayout>
                  <c:x val="-8.9285714285714281E-3"/>
                  <c:y val="0.109069414971970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A37-424B-BDC8-4EDBC79F0C0B}"/>
                </c:ext>
              </c:extLst>
            </c:dLbl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'2015 sepet kur'!$A$274:$A$342</c:f>
              <c:numCache>
                <c:formatCode>d\-mmm</c:formatCode>
                <c:ptCount val="69"/>
                <c:pt idx="0">
                  <c:v>43168</c:v>
                </c:pt>
                <c:pt idx="1">
                  <c:v>43175</c:v>
                </c:pt>
                <c:pt idx="2">
                  <c:v>43182</c:v>
                </c:pt>
                <c:pt idx="3">
                  <c:v>43189</c:v>
                </c:pt>
                <c:pt idx="4">
                  <c:v>43196</c:v>
                </c:pt>
                <c:pt idx="5">
                  <c:v>43203</c:v>
                </c:pt>
                <c:pt idx="6">
                  <c:v>43210</c:v>
                </c:pt>
                <c:pt idx="7">
                  <c:v>43217</c:v>
                </c:pt>
                <c:pt idx="8">
                  <c:v>43224</c:v>
                </c:pt>
                <c:pt idx="9">
                  <c:v>43231</c:v>
                </c:pt>
                <c:pt idx="10">
                  <c:v>43238</c:v>
                </c:pt>
                <c:pt idx="11">
                  <c:v>43245</c:v>
                </c:pt>
                <c:pt idx="12">
                  <c:v>43252</c:v>
                </c:pt>
                <c:pt idx="13">
                  <c:v>43259</c:v>
                </c:pt>
                <c:pt idx="14">
                  <c:v>43266</c:v>
                </c:pt>
                <c:pt idx="15">
                  <c:v>43273</c:v>
                </c:pt>
                <c:pt idx="16">
                  <c:v>43276</c:v>
                </c:pt>
                <c:pt idx="17">
                  <c:v>43280</c:v>
                </c:pt>
                <c:pt idx="18">
                  <c:v>43287</c:v>
                </c:pt>
                <c:pt idx="19">
                  <c:v>43294</c:v>
                </c:pt>
                <c:pt idx="20">
                  <c:v>43301</c:v>
                </c:pt>
                <c:pt idx="21">
                  <c:v>43308</c:v>
                </c:pt>
                <c:pt idx="22">
                  <c:v>43315</c:v>
                </c:pt>
                <c:pt idx="23">
                  <c:v>43322</c:v>
                </c:pt>
                <c:pt idx="24">
                  <c:v>43325</c:v>
                </c:pt>
                <c:pt idx="25">
                  <c:v>43332</c:v>
                </c:pt>
                <c:pt idx="26">
                  <c:v>43339</c:v>
                </c:pt>
                <c:pt idx="27">
                  <c:v>43343</c:v>
                </c:pt>
                <c:pt idx="28">
                  <c:v>43346</c:v>
                </c:pt>
                <c:pt idx="29">
                  <c:v>43353</c:v>
                </c:pt>
                <c:pt idx="30">
                  <c:v>43360</c:v>
                </c:pt>
                <c:pt idx="31">
                  <c:v>43367</c:v>
                </c:pt>
                <c:pt idx="32">
                  <c:v>43374</c:v>
                </c:pt>
                <c:pt idx="33">
                  <c:v>43381</c:v>
                </c:pt>
                <c:pt idx="34">
                  <c:v>43388</c:v>
                </c:pt>
                <c:pt idx="35">
                  <c:v>43395</c:v>
                </c:pt>
                <c:pt idx="36">
                  <c:v>43402</c:v>
                </c:pt>
                <c:pt idx="37">
                  <c:v>43409</c:v>
                </c:pt>
                <c:pt idx="38">
                  <c:v>43416</c:v>
                </c:pt>
                <c:pt idx="39">
                  <c:v>43423</c:v>
                </c:pt>
                <c:pt idx="40">
                  <c:v>43430</c:v>
                </c:pt>
                <c:pt idx="41">
                  <c:v>43437</c:v>
                </c:pt>
                <c:pt idx="42">
                  <c:v>43444</c:v>
                </c:pt>
                <c:pt idx="43">
                  <c:v>43816</c:v>
                </c:pt>
                <c:pt idx="44">
                  <c:v>43823</c:v>
                </c:pt>
                <c:pt idx="45">
                  <c:v>43830</c:v>
                </c:pt>
                <c:pt idx="46">
                  <c:v>43472</c:v>
                </c:pt>
                <c:pt idx="47">
                  <c:v>43479</c:v>
                </c:pt>
                <c:pt idx="48">
                  <c:v>43486</c:v>
                </c:pt>
                <c:pt idx="49">
                  <c:v>43493</c:v>
                </c:pt>
                <c:pt idx="50">
                  <c:v>43500</c:v>
                </c:pt>
                <c:pt idx="51">
                  <c:v>43507</c:v>
                </c:pt>
                <c:pt idx="52">
                  <c:v>43514</c:v>
                </c:pt>
                <c:pt idx="53">
                  <c:v>43521</c:v>
                </c:pt>
                <c:pt idx="54">
                  <c:v>43525</c:v>
                </c:pt>
                <c:pt idx="55">
                  <c:v>43532</c:v>
                </c:pt>
                <c:pt idx="56">
                  <c:v>43539</c:v>
                </c:pt>
                <c:pt idx="57">
                  <c:v>43546</c:v>
                </c:pt>
                <c:pt idx="58">
                  <c:v>43553</c:v>
                </c:pt>
                <c:pt idx="59">
                  <c:v>43556</c:v>
                </c:pt>
                <c:pt idx="60">
                  <c:v>43563</c:v>
                </c:pt>
                <c:pt idx="61">
                  <c:v>43570</c:v>
                </c:pt>
                <c:pt idx="62">
                  <c:v>43577</c:v>
                </c:pt>
                <c:pt idx="63">
                  <c:v>43584</c:v>
                </c:pt>
                <c:pt idx="64">
                  <c:v>43594</c:v>
                </c:pt>
                <c:pt idx="65">
                  <c:v>43601</c:v>
                </c:pt>
                <c:pt idx="66">
                  <c:v>43608</c:v>
                </c:pt>
                <c:pt idx="67">
                  <c:v>43615</c:v>
                </c:pt>
                <c:pt idx="68">
                  <c:v>43623</c:v>
                </c:pt>
              </c:numCache>
            </c:numRef>
          </c:cat>
          <c:val>
            <c:numRef>
              <c:f>'2015 sepet kur'!$B$274:$B$342</c:f>
              <c:numCache>
                <c:formatCode>0.00</c:formatCode>
                <c:ptCount val="69"/>
                <c:pt idx="0">
                  <c:v>4.25</c:v>
                </c:pt>
                <c:pt idx="1">
                  <c:v>4.37</c:v>
                </c:pt>
                <c:pt idx="2">
                  <c:v>4.4400000000000004</c:v>
                </c:pt>
                <c:pt idx="3">
                  <c:v>4.47</c:v>
                </c:pt>
                <c:pt idx="4">
                  <c:v>4.4800000000000004</c:v>
                </c:pt>
                <c:pt idx="5">
                  <c:v>4.55</c:v>
                </c:pt>
                <c:pt idx="6">
                  <c:v>4.55</c:v>
                </c:pt>
                <c:pt idx="7">
                  <c:v>4.46</c:v>
                </c:pt>
                <c:pt idx="8">
                  <c:v>4.6500000000000004</c:v>
                </c:pt>
                <c:pt idx="9">
                  <c:v>4.72</c:v>
                </c:pt>
                <c:pt idx="10">
                  <c:v>4.82</c:v>
                </c:pt>
                <c:pt idx="11">
                  <c:v>5.36</c:v>
                </c:pt>
                <c:pt idx="12">
                  <c:v>5.04</c:v>
                </c:pt>
                <c:pt idx="13">
                  <c:v>4.9800000000000004</c:v>
                </c:pt>
                <c:pt idx="14">
                  <c:v>5.1100000000000003</c:v>
                </c:pt>
                <c:pt idx="15">
                  <c:v>5.0999999999999996</c:v>
                </c:pt>
                <c:pt idx="16">
                  <c:v>5.1100000000000003</c:v>
                </c:pt>
                <c:pt idx="17">
                  <c:v>4.9800000000000004</c:v>
                </c:pt>
                <c:pt idx="18">
                  <c:v>5.0599999999999996</c:v>
                </c:pt>
                <c:pt idx="19">
                  <c:v>5.26</c:v>
                </c:pt>
                <c:pt idx="20">
                  <c:v>5.21</c:v>
                </c:pt>
                <c:pt idx="21">
                  <c:v>5.26</c:v>
                </c:pt>
                <c:pt idx="22">
                  <c:v>5.48</c:v>
                </c:pt>
                <c:pt idx="23">
                  <c:v>6.88</c:v>
                </c:pt>
                <c:pt idx="24">
                  <c:v>7.36</c:v>
                </c:pt>
                <c:pt idx="25">
                  <c:v>6.5</c:v>
                </c:pt>
                <c:pt idx="26">
                  <c:v>6.68</c:v>
                </c:pt>
                <c:pt idx="27">
                  <c:v>7.22</c:v>
                </c:pt>
                <c:pt idx="28">
                  <c:v>7.07</c:v>
                </c:pt>
                <c:pt idx="29">
                  <c:v>7.05</c:v>
                </c:pt>
                <c:pt idx="30">
                  <c:v>6.68</c:v>
                </c:pt>
                <c:pt idx="31">
                  <c:v>6.85</c:v>
                </c:pt>
                <c:pt idx="32">
                  <c:v>6.55</c:v>
                </c:pt>
                <c:pt idx="33">
                  <c:v>6.62</c:v>
                </c:pt>
                <c:pt idx="34">
                  <c:v>6.3</c:v>
                </c:pt>
                <c:pt idx="35">
                  <c:v>6.16</c:v>
                </c:pt>
                <c:pt idx="36">
                  <c:v>6</c:v>
                </c:pt>
                <c:pt idx="37">
                  <c:v>5.7</c:v>
                </c:pt>
                <c:pt idx="38">
                  <c:v>5.85</c:v>
                </c:pt>
                <c:pt idx="39">
                  <c:v>5.72</c:v>
                </c:pt>
                <c:pt idx="40">
                  <c:v>5.52</c:v>
                </c:pt>
                <c:pt idx="41">
                  <c:v>5.65</c:v>
                </c:pt>
                <c:pt idx="42">
                  <c:v>5.7</c:v>
                </c:pt>
                <c:pt idx="43">
                  <c:v>5.72</c:v>
                </c:pt>
                <c:pt idx="44">
                  <c:v>5.66</c:v>
                </c:pt>
                <c:pt idx="45">
                  <c:v>5.67</c:v>
                </c:pt>
                <c:pt idx="46">
                  <c:v>5.64</c:v>
                </c:pt>
                <c:pt idx="47" formatCode="General">
                  <c:v>5.68</c:v>
                </c:pt>
                <c:pt idx="48" formatCode="General">
                  <c:v>5.72</c:v>
                </c:pt>
                <c:pt idx="49" formatCode="General">
                  <c:v>5.65</c:v>
                </c:pt>
                <c:pt idx="50" formatCode="General">
                  <c:v>5.62</c:v>
                </c:pt>
                <c:pt idx="51" formatCode="General">
                  <c:v>5.61</c:v>
                </c:pt>
                <c:pt idx="52" formatCode="General">
                  <c:v>5.62</c:v>
                </c:pt>
                <c:pt idx="53" formatCode="General">
                  <c:v>5.68</c:v>
                </c:pt>
                <c:pt idx="54" formatCode="General">
                  <c:v>5.74</c:v>
                </c:pt>
                <c:pt idx="55" formatCode="General">
                  <c:v>5.76</c:v>
                </c:pt>
                <c:pt idx="56" formatCode="General">
                  <c:v>5.81</c:v>
                </c:pt>
                <c:pt idx="57" formatCode="General">
                  <c:v>6.18</c:v>
                </c:pt>
                <c:pt idx="58" formatCode="General">
                  <c:v>5.91</c:v>
                </c:pt>
                <c:pt idx="59" formatCode="General">
                  <c:v>5.96</c:v>
                </c:pt>
                <c:pt idx="60" formatCode="General">
                  <c:v>6.13</c:v>
                </c:pt>
                <c:pt idx="61">
                  <c:v>6.2</c:v>
                </c:pt>
                <c:pt idx="62" formatCode="General">
                  <c:v>6.21</c:v>
                </c:pt>
                <c:pt idx="63" formatCode="General">
                  <c:v>6.31</c:v>
                </c:pt>
                <c:pt idx="64" formatCode="General">
                  <c:v>6.61</c:v>
                </c:pt>
                <c:pt idx="65">
                  <c:v>6.41</c:v>
                </c:pt>
                <c:pt idx="66" formatCode="General">
                  <c:v>6.46</c:v>
                </c:pt>
                <c:pt idx="67" formatCode="General">
                  <c:v>6.22</c:v>
                </c:pt>
                <c:pt idx="68" formatCode="General">
                  <c:v>6.23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A37-424B-BDC8-4EDBC79F0C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9431336"/>
        <c:axId val="198940336"/>
      </c:lineChart>
      <c:dateAx>
        <c:axId val="289431336"/>
        <c:scaling>
          <c:orientation val="minMax"/>
          <c:max val="43623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98940336"/>
        <c:crosses val="autoZero"/>
        <c:auto val="1"/>
        <c:lblOffset val="100"/>
        <c:baseTimeUnit val="days"/>
        <c:majorUnit val="1"/>
        <c:majorTimeUnit val="days"/>
      </c:dateAx>
      <c:valAx>
        <c:axId val="198940336"/>
        <c:scaling>
          <c:orientation val="minMax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89431336"/>
        <c:crossesAt val="42209"/>
        <c:crossBetween val="between"/>
        <c:majorUnit val="0.2"/>
      </c:valAx>
      <c:spPr>
        <a:solidFill>
          <a:schemeClr val="accent3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tr-TR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'ÇEYRKE DÖNEM İNŞAAT BÜYÜME'!$B$1</c:f>
              <c:strCache>
                <c:ptCount val="1"/>
                <c:pt idx="0">
                  <c:v>İNŞAAT SEKTÖRÜ BÜYÜME YÜZDE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'ÇEYRKE DÖNEM İNŞAAT BÜYÜME'!$A$6:$A$18</c:f>
              <c:strCache>
                <c:ptCount val="13"/>
                <c:pt idx="0">
                  <c:v>2016 Q1</c:v>
                </c:pt>
                <c:pt idx="1">
                  <c:v>2016 Q2</c:v>
                </c:pt>
                <c:pt idx="2">
                  <c:v>2016 Q3</c:v>
                </c:pt>
                <c:pt idx="3">
                  <c:v>2016 Q4</c:v>
                </c:pt>
                <c:pt idx="4">
                  <c:v>2017 Q1</c:v>
                </c:pt>
                <c:pt idx="5">
                  <c:v>2017 Q2</c:v>
                </c:pt>
                <c:pt idx="6">
                  <c:v>2017 Q3</c:v>
                </c:pt>
                <c:pt idx="7">
                  <c:v>2017 Q4</c:v>
                </c:pt>
                <c:pt idx="8">
                  <c:v>2018 Q1</c:v>
                </c:pt>
                <c:pt idx="9">
                  <c:v>2018 Q2</c:v>
                </c:pt>
                <c:pt idx="10">
                  <c:v>2018 Q3</c:v>
                </c:pt>
                <c:pt idx="11">
                  <c:v>2018 Q4</c:v>
                </c:pt>
                <c:pt idx="12">
                  <c:v>2019 Q1</c:v>
                </c:pt>
              </c:strCache>
            </c:strRef>
          </c:cat>
          <c:val>
            <c:numRef>
              <c:f>'ÇEYRKE DÖNEM İNŞAAT BÜYÜME'!$B$6:$B$18</c:f>
              <c:numCache>
                <c:formatCode>General</c:formatCode>
                <c:ptCount val="13"/>
                <c:pt idx="0">
                  <c:v>2.5</c:v>
                </c:pt>
                <c:pt idx="1">
                  <c:v>12.8</c:v>
                </c:pt>
                <c:pt idx="2">
                  <c:v>2.8</c:v>
                </c:pt>
                <c:pt idx="3">
                  <c:v>3.2</c:v>
                </c:pt>
                <c:pt idx="4">
                  <c:v>5.0999999999999996</c:v>
                </c:pt>
                <c:pt idx="5">
                  <c:v>5.0999999999999996</c:v>
                </c:pt>
                <c:pt idx="6">
                  <c:v>18.8</c:v>
                </c:pt>
                <c:pt idx="7">
                  <c:v>6.5</c:v>
                </c:pt>
                <c:pt idx="8" formatCode="0.0">
                  <c:v>8</c:v>
                </c:pt>
                <c:pt idx="9" formatCode="0.0">
                  <c:v>1.5</c:v>
                </c:pt>
                <c:pt idx="10">
                  <c:v>-5.6</c:v>
                </c:pt>
                <c:pt idx="11" formatCode="0.0">
                  <c:v>-8.6999999999999993</c:v>
                </c:pt>
                <c:pt idx="12" formatCode="0.0">
                  <c:v>-10.9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03-409F-82E5-C4EE9EFBDD78}"/>
            </c:ext>
          </c:extLst>
        </c:ser>
        <c:ser>
          <c:idx val="1"/>
          <c:order val="1"/>
          <c:tx>
            <c:strRef>
              <c:f>'ÇEYRKE DÖNEM İNŞAAT BÜYÜME'!$C$1</c:f>
              <c:strCache>
                <c:ptCount val="1"/>
                <c:pt idx="0">
                  <c:v>EKONOMİK BÜYÜME YÜZDE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'ÇEYRKE DÖNEM İNŞAAT BÜYÜME'!$A$6:$A$18</c:f>
              <c:strCache>
                <c:ptCount val="13"/>
                <c:pt idx="0">
                  <c:v>2016 Q1</c:v>
                </c:pt>
                <c:pt idx="1">
                  <c:v>2016 Q2</c:v>
                </c:pt>
                <c:pt idx="2">
                  <c:v>2016 Q3</c:v>
                </c:pt>
                <c:pt idx="3">
                  <c:v>2016 Q4</c:v>
                </c:pt>
                <c:pt idx="4">
                  <c:v>2017 Q1</c:v>
                </c:pt>
                <c:pt idx="5">
                  <c:v>2017 Q2</c:v>
                </c:pt>
                <c:pt idx="6">
                  <c:v>2017 Q3</c:v>
                </c:pt>
                <c:pt idx="7">
                  <c:v>2017 Q4</c:v>
                </c:pt>
                <c:pt idx="8">
                  <c:v>2018 Q1</c:v>
                </c:pt>
                <c:pt idx="9">
                  <c:v>2018 Q2</c:v>
                </c:pt>
                <c:pt idx="10">
                  <c:v>2018 Q3</c:v>
                </c:pt>
                <c:pt idx="11">
                  <c:v>2018 Q4</c:v>
                </c:pt>
                <c:pt idx="12">
                  <c:v>2019 Q1</c:v>
                </c:pt>
              </c:strCache>
            </c:strRef>
          </c:cat>
          <c:val>
            <c:numRef>
              <c:f>'ÇEYRKE DÖNEM İNŞAAT BÜYÜME'!$C$6:$C$18</c:f>
              <c:numCache>
                <c:formatCode>General</c:formatCode>
                <c:ptCount val="13"/>
                <c:pt idx="0">
                  <c:v>4.2</c:v>
                </c:pt>
                <c:pt idx="1">
                  <c:v>4.5999999999999996</c:v>
                </c:pt>
                <c:pt idx="2">
                  <c:v>-0.8</c:v>
                </c:pt>
                <c:pt idx="3">
                  <c:v>4.2</c:v>
                </c:pt>
                <c:pt idx="4">
                  <c:v>5.3</c:v>
                </c:pt>
                <c:pt idx="5">
                  <c:v>5.3</c:v>
                </c:pt>
                <c:pt idx="6">
                  <c:v>11.5</c:v>
                </c:pt>
                <c:pt idx="7">
                  <c:v>7.3</c:v>
                </c:pt>
                <c:pt idx="8">
                  <c:v>7.4</c:v>
                </c:pt>
                <c:pt idx="9">
                  <c:v>5.3</c:v>
                </c:pt>
                <c:pt idx="10">
                  <c:v>1.8</c:v>
                </c:pt>
                <c:pt idx="11" formatCode="0.0">
                  <c:v>-3</c:v>
                </c:pt>
                <c:pt idx="12">
                  <c:v>-2.6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03-409F-82E5-C4EE9EFBDD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215760"/>
        <c:axId val="280220072"/>
      </c:barChart>
      <c:catAx>
        <c:axId val="28021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80220072"/>
        <c:crosses val="autoZero"/>
        <c:auto val="1"/>
        <c:lblAlgn val="ctr"/>
        <c:lblOffset val="100"/>
        <c:noMultiLvlLbl val="0"/>
      </c:catAx>
      <c:valAx>
        <c:axId val="28022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80215760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0696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8209" y="0"/>
            <a:ext cx="2974552" cy="500696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200"/>
            </a:lvl1pPr>
          </a:lstStyle>
          <a:p>
            <a:pPr>
              <a:defRPr/>
            </a:pPr>
            <a:fld id="{6A4D6568-E36F-4590-92BB-D2183B3E0675}" type="datetimeFigureOut">
              <a:rPr lang="tr-TR"/>
              <a:pPr>
                <a:defRPr/>
              </a:pPr>
              <a:t>11.06.2019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494209"/>
            <a:ext cx="2974552" cy="500696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8209" y="9494209"/>
            <a:ext cx="2974552" cy="500696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>
              <a:defRPr sz="1200"/>
            </a:lvl1pPr>
          </a:lstStyle>
          <a:p>
            <a:pPr>
              <a:defRPr/>
            </a:pPr>
            <a:fld id="{75DE9594-1E77-460B-9CEE-27D7B800E46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5862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4552" cy="50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02" tIns="44951" rIns="89902" bIns="44951" numCol="1" anchor="t" anchorCtr="0" compatLnSpc="1">
            <a:prstTxWarp prst="textNoShape">
              <a:avLst/>
            </a:prstTxWarp>
          </a:bodyPr>
          <a:lstStyle>
            <a:lvl1pPr defTabSz="89984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 bwMode="auto">
          <a:xfrm>
            <a:off x="3888209" y="0"/>
            <a:ext cx="2974552" cy="50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02" tIns="44951" rIns="89902" bIns="44951" numCol="1" anchor="t" anchorCtr="0" compatLnSpc="1">
            <a:prstTxWarp prst="textNoShape">
              <a:avLst/>
            </a:prstTxWarp>
          </a:bodyPr>
          <a:lstStyle>
            <a:lvl1pPr algn="r" defTabSz="89984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EF220BD-8A5B-4413-B5D9-091790CC259B}" type="datetimeFigureOut">
              <a:rPr lang="tr-TR"/>
              <a:pPr>
                <a:defRPr/>
              </a:pPr>
              <a:t>11.06.2019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9300"/>
            <a:ext cx="5000625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6" rIns="91413" bIns="45706" rtlCol="0" anchor="ctr"/>
          <a:lstStyle/>
          <a:p>
            <a:pPr lvl="0"/>
            <a:endParaRPr lang="tr-TR" noProof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 bwMode="auto">
          <a:xfrm>
            <a:off x="686435" y="4748689"/>
            <a:ext cx="5491480" cy="4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02" tIns="44951" rIns="89902" bIns="449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Asıl metin stillerini düzenlemek için tıklatın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 bwMode="auto">
          <a:xfrm>
            <a:off x="0" y="9494209"/>
            <a:ext cx="2974552" cy="50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02" tIns="44951" rIns="89902" bIns="44951" numCol="1" anchor="b" anchorCtr="0" compatLnSpc="1">
            <a:prstTxWarp prst="textNoShape">
              <a:avLst/>
            </a:prstTxWarp>
          </a:bodyPr>
          <a:lstStyle>
            <a:lvl1pPr defTabSz="89984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 bwMode="auto">
          <a:xfrm>
            <a:off x="3888209" y="9494209"/>
            <a:ext cx="2974552" cy="50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02" tIns="44951" rIns="89902" bIns="44951" numCol="1" anchor="b" anchorCtr="0" compatLnSpc="1">
            <a:prstTxWarp prst="textNoShape">
              <a:avLst/>
            </a:prstTxWarp>
          </a:bodyPr>
          <a:lstStyle>
            <a:lvl1pPr algn="r" defTabSz="89984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9E77273-569E-45B0-82C0-1109B04A777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5410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6868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7083ED-BC0C-4007-BB47-E76A29443A2D}" type="slidenum">
              <a:rPr lang="tr-TR" smtClean="0">
                <a:latin typeface="Arial" charset="0"/>
              </a:rPr>
              <a:pPr/>
              <a:t>1</a:t>
            </a:fld>
            <a:endParaRPr lang="tr-TR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189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</a:t>
            </a:fld>
            <a:endParaRPr lang="tr-TR" dirty="0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76" tIns="44888" rIns="89776" bIns="44888"/>
          <a:lstStyle/>
          <a:p>
            <a:pPr eaLnBrk="1" hangingPunct="1">
              <a:spcBef>
                <a:spcPct val="0"/>
              </a:spcBef>
            </a:pPr>
            <a:endParaRPr lang="tr-TR" dirty="0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84613" y="9512300"/>
            <a:ext cx="29718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76" tIns="44888" rIns="89776" bIns="44888" anchor="b"/>
          <a:lstStyle/>
          <a:p>
            <a:pPr algn="r" defTabSz="898525"/>
            <a:fld id="{F9578A9A-F4C7-4A5D-B660-DE0E8F1325B3}" type="slidenum">
              <a:rPr lang="tr-TR" sz="1200">
                <a:latin typeface="Calibri" pitchFamily="34" charset="0"/>
              </a:rPr>
              <a:pPr algn="r" defTabSz="898525"/>
              <a:t>2</a:t>
            </a:fld>
            <a:endParaRPr lang="tr-TR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368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</a:t>
            </a:fld>
            <a:endParaRPr lang="tr-TR" dirty="0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76" tIns="44888" rIns="89776" bIns="44888"/>
          <a:lstStyle/>
          <a:p>
            <a:pPr eaLnBrk="1" hangingPunct="1">
              <a:spcBef>
                <a:spcPct val="0"/>
              </a:spcBef>
            </a:pPr>
            <a:endParaRPr lang="tr-TR" dirty="0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84613" y="9512300"/>
            <a:ext cx="29718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76" tIns="44888" rIns="89776" bIns="44888" anchor="b"/>
          <a:lstStyle/>
          <a:p>
            <a:pPr algn="r" defTabSz="898525"/>
            <a:fld id="{F9578A9A-F4C7-4A5D-B660-DE0E8F1325B3}" type="slidenum">
              <a:rPr lang="tr-TR" sz="1200">
                <a:latin typeface="Calibri" pitchFamily="34" charset="0"/>
              </a:rPr>
              <a:pPr algn="r" defTabSz="898525"/>
              <a:t>3</a:t>
            </a:fld>
            <a:endParaRPr lang="tr-TR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261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4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4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028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5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5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09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6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6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292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7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7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859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8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8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351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9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9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732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10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10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395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11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11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725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12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12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800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13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13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915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14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14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074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15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15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8256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16</a:t>
            </a:fld>
            <a:endParaRPr lang="tr-TR" dirty="0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76" tIns="44888" rIns="89776" bIns="44888"/>
          <a:lstStyle/>
          <a:p>
            <a:pPr eaLnBrk="1" hangingPunct="1">
              <a:spcBef>
                <a:spcPct val="0"/>
              </a:spcBef>
            </a:pPr>
            <a:endParaRPr lang="tr-TR" dirty="0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84613" y="9512300"/>
            <a:ext cx="29718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76" tIns="44888" rIns="89776" bIns="44888" anchor="b"/>
          <a:lstStyle/>
          <a:p>
            <a:pPr algn="r" defTabSz="898525"/>
            <a:fld id="{F9578A9A-F4C7-4A5D-B660-DE0E8F1325B3}" type="slidenum">
              <a:rPr lang="tr-TR" sz="1200">
                <a:latin typeface="Calibri" pitchFamily="34" charset="0"/>
              </a:rPr>
              <a:pPr algn="r" defTabSz="898525"/>
              <a:t>16</a:t>
            </a:fld>
            <a:endParaRPr lang="tr-TR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735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17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17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6471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18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18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6071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19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19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9731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20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20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8579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21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21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793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22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22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2146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23</a:t>
            </a:fld>
            <a:endParaRPr lang="tr-TR" dirty="0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76" tIns="44888" rIns="89776" bIns="44888"/>
          <a:lstStyle/>
          <a:p>
            <a:pPr eaLnBrk="1" hangingPunct="1">
              <a:spcBef>
                <a:spcPct val="0"/>
              </a:spcBef>
            </a:pPr>
            <a:endParaRPr lang="tr-TR" dirty="0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84613" y="9512300"/>
            <a:ext cx="29718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76" tIns="44888" rIns="89776" bIns="44888" anchor="b"/>
          <a:lstStyle/>
          <a:p>
            <a:pPr algn="r" defTabSz="898525"/>
            <a:fld id="{F9578A9A-F4C7-4A5D-B660-DE0E8F1325B3}" type="slidenum">
              <a:rPr lang="tr-TR" sz="1200">
                <a:latin typeface="Calibri" pitchFamily="34" charset="0"/>
              </a:rPr>
              <a:pPr algn="r" defTabSz="898525"/>
              <a:t>23</a:t>
            </a:fld>
            <a:endParaRPr lang="tr-TR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0313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24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92701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24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3904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25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88209" y="9489686"/>
            <a:ext cx="2974552" cy="500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25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2620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26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91193"/>
            <a:ext cx="2974552" cy="50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26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8081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27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4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27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470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28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4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28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7614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29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90908" y="9167085"/>
            <a:ext cx="2976614" cy="48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29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6810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30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92701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30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6499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31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31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4306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32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32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2927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33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4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33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5285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34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34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0453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35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35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6478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36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4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36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7035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37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4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37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342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38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4" rIns="89749" bIns="44874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5411" y="9148196"/>
            <a:ext cx="2980060" cy="482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4" rIns="89749" bIns="44874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38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1417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39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39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5584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40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40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4726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888209" y="9492702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02" tIns="44950" rIns="89902" bIns="44950" anchor="b"/>
          <a:lstStyle/>
          <a:p>
            <a:pPr algn="r" defTabSz="899843"/>
            <a:fld id="{6BCBB51F-F239-48A3-99FE-D1C4BB606F6B}" type="slidenum">
              <a:rPr lang="tr-TR" sz="1200"/>
              <a:pPr algn="r" defTabSz="899843"/>
              <a:t>41</a:t>
            </a:fld>
            <a:endParaRPr lang="tr-TR" sz="1200"/>
          </a:p>
        </p:txBody>
      </p:sp>
      <p:sp>
        <p:nvSpPr>
          <p:cNvPr id="6963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tr-TR"/>
          </a:p>
        </p:txBody>
      </p:sp>
      <p:sp>
        <p:nvSpPr>
          <p:cNvPr id="69637" name="3 Slayt Numarası Yer Tutucusu"/>
          <p:cNvSpPr txBox="1">
            <a:spLocks noGrp="1"/>
          </p:cNvSpPr>
          <p:nvPr/>
        </p:nvSpPr>
        <p:spPr bwMode="auto">
          <a:xfrm>
            <a:off x="3888209" y="9492702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02" tIns="44950" rIns="89902" bIns="44950" anchor="b"/>
          <a:lstStyle/>
          <a:p>
            <a:pPr algn="r" defTabSz="899843"/>
            <a:fld id="{FCD15092-A4F9-4858-A02E-D1491C66A307}" type="slidenum">
              <a:rPr lang="tr-TR" sz="1200">
                <a:latin typeface="Calibri" pitchFamily="34" charset="0"/>
              </a:rPr>
              <a:pPr algn="r" defTabSz="899843"/>
              <a:t>41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538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3F329-3081-4FFE-98D6-4050D1CC1A0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F905A-8251-4586-A564-6F3E81EA8B0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E83D5-F05E-4FC7-B118-EB228E9A426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34335-461E-44FB-AE7E-E9552B4638D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B9A5B-8387-4A00-8885-B44B46537ED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1599C-0F74-4B6C-B9DB-D6A7DCB825D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147AA-4BA0-4758-9FF1-086F2330F1F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70307-1565-4FB2-820B-D67144320FF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5667E-D730-454D-A8E8-753BEDD1F70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BEE39-C854-4EE7-AACE-071CEBEB91A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B0251-5089-4547-A990-1E19653ADEE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CF8E8BE6-659E-4221-B349-76249D20386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457200" y="914400"/>
            <a:ext cx="8305800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3000" b="1"/>
          </a:p>
          <a:p>
            <a:pPr algn="ctr">
              <a:spcBef>
                <a:spcPct val="50000"/>
              </a:spcBef>
            </a:pPr>
            <a:r>
              <a:rPr lang="tr-TR" sz="3000" b="1"/>
              <a:t> </a:t>
            </a:r>
          </a:p>
        </p:txBody>
      </p:sp>
      <p:graphicFrame>
        <p:nvGraphicFramePr>
          <p:cNvPr id="2066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305067"/>
              </p:ext>
            </p:extLst>
          </p:nvPr>
        </p:nvGraphicFramePr>
        <p:xfrm>
          <a:off x="381000" y="457200"/>
          <a:ext cx="8382000" cy="6096000"/>
        </p:xfrm>
        <a:graphic>
          <a:graphicData uri="http://schemas.openxmlformats.org/drawingml/2006/table">
            <a:tbl>
              <a:tblPr/>
              <a:tblGrid>
                <a:gridCol w="838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EKONOMİK VE SEKTÖREL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GELİŞMELER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EKONOMİ VE STRATEJİ  DANIŞMANLIK HİZMETLERİ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14 HAZİRAN 2019             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5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609600"/>
            <a:ext cx="27432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811485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SUNUŞ AKIŞI</a:t>
                      </a: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latin typeface="Calibri" pitchFamily="34" charset="0"/>
              </a:rPr>
              <a:t>  </a:t>
            </a:r>
            <a:r>
              <a:rPr lang="tr-TR" b="1" dirty="0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 dirty="0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 dirty="0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 dirty="0"/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072760F7-E52D-43C2-A78B-17F2AC8EA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956021"/>
              </p:ext>
            </p:extLst>
          </p:nvPr>
        </p:nvGraphicFramePr>
        <p:xfrm>
          <a:off x="228600" y="762000"/>
          <a:ext cx="8534400" cy="54224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0">
                  <a:extLst>
                    <a:ext uri="{9D8B030D-6E8A-4147-A177-3AD203B41FA5}">
                      <a16:colId xmlns:a16="http://schemas.microsoft.com/office/drawing/2014/main" val="326096333"/>
                    </a:ext>
                  </a:extLst>
                </a:gridCol>
              </a:tblGrid>
              <a:tr h="1807495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SERAMİK SEKTÖRÜ İHRACAT YERLİ KATMA DEĞERİ  </a:t>
                      </a:r>
                    </a:p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2009-2018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164156"/>
                  </a:ext>
                </a:extLst>
              </a:tr>
              <a:tr h="1807495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TÜRKİYE İHRACAT KATKI ENDEKSİ SONUÇLARI</a:t>
                      </a:r>
                    </a:p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2017-2019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694611"/>
                  </a:ext>
                </a:extLst>
              </a:tr>
              <a:tr h="1807495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DÜNYA VE TÜRKİYE EKONOMİSİNDE GELİŞMELER </a:t>
                      </a:r>
                    </a:p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2019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277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7868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latin typeface="Calibri" pitchFamily="34" charset="0"/>
              </a:rPr>
              <a:t>  </a:t>
            </a:r>
            <a:r>
              <a:rPr lang="tr-TR" b="1" dirty="0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 dirty="0"/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072760F7-E52D-43C2-A78B-17F2AC8EA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049929"/>
              </p:ext>
            </p:extLst>
          </p:nvPr>
        </p:nvGraphicFramePr>
        <p:xfrm>
          <a:off x="1981200" y="2525252"/>
          <a:ext cx="5181600" cy="18074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326096333"/>
                    </a:ext>
                  </a:extLst>
                </a:gridCol>
              </a:tblGrid>
              <a:tr h="1807495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SERAMİK SEKTÖRÜ İHRACAT </a:t>
                      </a:r>
                    </a:p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YERLİ KATMA DEĞERİ  </a:t>
                      </a:r>
                    </a:p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2009-2018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164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3730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07129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SERAMİK SEKTÖRÜ İHRACAT YERLİ KATMA DEĞERİ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4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908EAC0-5BB3-4C5A-A15F-E7AE9501CEDF}"/>
              </a:ext>
            </a:extLst>
          </p:cNvPr>
          <p:cNvSpPr/>
          <p:nvPr/>
        </p:nvSpPr>
        <p:spPr>
          <a:xfrm>
            <a:off x="228600" y="1133908"/>
            <a:ext cx="8534400" cy="52629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tr-TR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Ateşe dayanıklı seramik ürünleri; 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Silisli süzme topraktan ısı-yalıtımlı seramik ürünler, P656+ ateşe dayanıklı seramik imbikler, potalar (döküm potaları), püskürtme tüpleri, tüpler, borular ve benzerleri. 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Seramikten karo ve fayanslar; </a:t>
            </a:r>
            <a:endParaRPr lang="tr-TR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Ateşe dayanıklı olmayan seramik yer karoların ya da duvar fayanslarının ve karolarının, mozaik küplerin ve benzerlerinin imalatı, ateşe dayanıklı olmayan seramik döşemelerin ve seramik kaldırım taşları. 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Seramikten yapılan sıhhi ürünler; </a:t>
            </a:r>
            <a:endParaRPr lang="tr-TR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Lavabo, banyo küveti, klozet ve benzeri diğer seramik ürünler. 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Seramik ev ve süs eşyaları; 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Seramik sofra takımları ve diğer ev veya tuvalet eşyaları, heykelciklerin, bibloların ve diğer dekoratif amaçlı seramik eşyaları. 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Seramik yalıtım malzemeleri ve bağlantı parçaları; 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Seramikten elektrik yalıtım malzemelerinin ve bağlantı parçaları. 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Diğer teknik seramik ürünler; 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Seramik ve demirli mıknatıslar, seramikten laboratuvar ürünleri, kimyasal ve endüstriyel ürünler.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Başka yerde sınıflandırılmamış diğer seramik ürünler; 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tr-T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Malların taşınması ya da ambalajlanması için kullanılan seramik çömleklerin, kavanozların ve çeşitli benzer ürünler, başka yerde sınıflandırılmamış seramik ürünler. </a:t>
            </a:r>
            <a:endParaRPr lang="tr-T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8411899-970B-407C-99DD-2ED8195BFEC7}"/>
              </a:ext>
            </a:extLst>
          </p:cNvPr>
          <p:cNvSpPr txBox="1"/>
          <p:nvPr/>
        </p:nvSpPr>
        <p:spPr>
          <a:xfrm>
            <a:off x="228600" y="713787"/>
            <a:ext cx="853440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/>
              <a:t>SERAMİK SEKTÖRÜ TANIMI VE ÇALIŞMANIN  KAPSAMI</a:t>
            </a:r>
          </a:p>
        </p:txBody>
      </p:sp>
    </p:spTree>
    <p:extLst>
      <p:ext uri="{BB962C8B-B14F-4D97-AF65-F5344CB8AC3E}">
        <p14:creationId xmlns:p14="http://schemas.microsoft.com/office/powerpoint/2010/main" val="1178060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213423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İNŞAAT SERAMİKLERİ SANAYİ İHRACAT YERLİ KATMA DEĞERİ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5</a:t>
            </a: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984C0DF4-0262-49AA-9620-7FA1A3A17A20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857250"/>
          <a:ext cx="8534400" cy="52847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1311232357"/>
                    </a:ext>
                  </a:extLst>
                </a:gridCol>
                <a:gridCol w="7696200">
                  <a:extLst>
                    <a:ext uri="{9D8B030D-6E8A-4147-A177-3AD203B41FA5}">
                      <a16:colId xmlns:a16="http://schemas.microsoft.com/office/drawing/2014/main" val="2947537076"/>
                    </a:ext>
                  </a:extLst>
                </a:gridCol>
              </a:tblGrid>
              <a:tr h="534433">
                <a:tc gridSpan="2"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KATMA DEĞER HESAPLAMA YÖNTEMLERİ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149197"/>
                  </a:ext>
                </a:extLst>
              </a:tr>
              <a:tr h="1583452">
                <a:tc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ÜRETİMDE KULLANILAN YURTİÇİ GİRDİLERİN HESAPLANMASI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274923"/>
                  </a:ext>
                </a:extLst>
              </a:tr>
              <a:tr h="1583452">
                <a:tc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İHRACAT İÇİN YAPILAN ÜRERİMDE KULLANILAN YURTİÇİ GİRDİLERİN HESAPLANMASI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85910"/>
                  </a:ext>
                </a:extLst>
              </a:tr>
              <a:tr h="1583452">
                <a:tc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ÜRETİM FAKTÖRLERİNE YAPILAN ÖDEMELER İTİBARİYLE KATMA DEĞERİN HESAPLANMASI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025830"/>
                  </a:ext>
                </a:extLst>
              </a:tr>
            </a:tbl>
          </a:graphicData>
        </a:graphic>
      </p:graphicFrame>
      <p:sp>
        <p:nvSpPr>
          <p:cNvPr id="3" name="Ok: Sağ 2">
            <a:extLst>
              <a:ext uri="{FF2B5EF4-FFF2-40B4-BE49-F238E27FC236}">
                <a16:creationId xmlns:a16="http://schemas.microsoft.com/office/drawing/2014/main" id="{ABF5AFD6-A809-4119-A7DF-47204D1A852F}"/>
              </a:ext>
            </a:extLst>
          </p:cNvPr>
          <p:cNvSpPr/>
          <p:nvPr/>
        </p:nvSpPr>
        <p:spPr>
          <a:xfrm>
            <a:off x="914400" y="1951038"/>
            <a:ext cx="304800" cy="6397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k: Sağ 10">
            <a:extLst>
              <a:ext uri="{FF2B5EF4-FFF2-40B4-BE49-F238E27FC236}">
                <a16:creationId xmlns:a16="http://schemas.microsoft.com/office/drawing/2014/main" id="{D2A22A34-0305-46E4-BFEB-4DABA3F4CB23}"/>
              </a:ext>
            </a:extLst>
          </p:cNvPr>
          <p:cNvSpPr/>
          <p:nvPr/>
        </p:nvSpPr>
        <p:spPr>
          <a:xfrm>
            <a:off x="908482" y="3406776"/>
            <a:ext cx="304800" cy="6397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Ok: Sağ 11">
            <a:extLst>
              <a:ext uri="{FF2B5EF4-FFF2-40B4-BE49-F238E27FC236}">
                <a16:creationId xmlns:a16="http://schemas.microsoft.com/office/drawing/2014/main" id="{E64AAE11-B004-45C3-BEE6-6A178921C7DC}"/>
              </a:ext>
            </a:extLst>
          </p:cNvPr>
          <p:cNvSpPr/>
          <p:nvPr/>
        </p:nvSpPr>
        <p:spPr>
          <a:xfrm>
            <a:off x="908482" y="4973145"/>
            <a:ext cx="304800" cy="6397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3140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88920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İNŞAAT SERAMİKLERİ SANAYİ İHRACAT YERLİ KATMA DEĞERİ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6</a:t>
            </a: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064F7180-77DE-4C5E-8AA3-7E145D8D2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407263"/>
              </p:ext>
            </p:extLst>
          </p:nvPr>
        </p:nvGraphicFramePr>
        <p:xfrm>
          <a:off x="228600" y="1042987"/>
          <a:ext cx="8534401" cy="5334000"/>
        </p:xfrm>
        <a:graphic>
          <a:graphicData uri="http://schemas.openxmlformats.org/drawingml/2006/table">
            <a:tbl>
              <a:tblPr firstRow="1" firstCol="1" bandRow="1"/>
              <a:tblGrid>
                <a:gridCol w="4098930">
                  <a:extLst>
                    <a:ext uri="{9D8B030D-6E8A-4147-A177-3AD203B41FA5}">
                      <a16:colId xmlns:a16="http://schemas.microsoft.com/office/drawing/2014/main" val="1671277889"/>
                    </a:ext>
                  </a:extLst>
                </a:gridCol>
                <a:gridCol w="2217271">
                  <a:extLst>
                    <a:ext uri="{9D8B030D-6E8A-4147-A177-3AD203B41FA5}">
                      <a16:colId xmlns:a16="http://schemas.microsoft.com/office/drawing/2014/main" val="610106439"/>
                    </a:ext>
                  </a:extLst>
                </a:gridCol>
                <a:gridCol w="2218200">
                  <a:extLst>
                    <a:ext uri="{9D8B030D-6E8A-4147-A177-3AD203B41FA5}">
                      <a16:colId xmlns:a16="http://schemas.microsoft.com/office/drawing/2014/main" val="3945409714"/>
                    </a:ext>
                  </a:extLst>
                </a:gridCol>
              </a:tblGrid>
              <a:tr h="208551"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KALEMLER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KALEMLERİN DAĞILIMI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YERLİ KALEMLER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438434"/>
                  </a:ext>
                </a:extLst>
              </a:tr>
              <a:tr h="208551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 İHRACAT SATIŞLARI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996133"/>
                  </a:ext>
                </a:extLst>
              </a:tr>
              <a:tr h="208551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İHRAÇ EDİLEN MALIN MALİYETİ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273006"/>
                  </a:ext>
                </a:extLst>
              </a:tr>
              <a:tr h="2085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2.1 İŞGÜCÜ MALİYETLERİ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784047"/>
                  </a:ext>
                </a:extLst>
              </a:tr>
              <a:tr h="1459854"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ENERJİ MALİYETLERİ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ELEKTRİK</a:t>
                      </a:r>
                    </a:p>
                    <a:p>
                      <a:pPr marL="781050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2.2.2.1 YENİLENEBİLİR KAYNAKLI</a:t>
                      </a:r>
                    </a:p>
                    <a:p>
                      <a:pPr marL="781050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2.2.2.2 DOĞALGAZ KAYNAKLI</a:t>
                      </a:r>
                    </a:p>
                    <a:p>
                      <a:pPr marL="381000" indent="400050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2.2.2.3 TERMİK KAYNAKLI        2.2.2     DOĞALGAZ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2.2.3     KÖMÜR/FUEL OIL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5,00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0,50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3,00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1,50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593594"/>
                  </a:ext>
                </a:extLst>
              </a:tr>
              <a:tr h="625652"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HAMMADDELER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YERLİ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131278"/>
                  </a:ext>
                </a:extLst>
              </a:tr>
              <a:tr h="625652"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ARA MALLAR KATKI MALZEMELERİ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YERLİ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8,00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4,00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611642"/>
                  </a:ext>
                </a:extLst>
              </a:tr>
              <a:tr h="625652"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TAŞIMACILIK NAKLİYE DEPOLAMA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YERLİ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22693"/>
                  </a:ext>
                </a:extLst>
              </a:tr>
              <a:tr h="625652"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DİĞER ÜRETİM MALİYETLERİ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YERLİ 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457062"/>
                  </a:ext>
                </a:extLst>
              </a:tr>
              <a:tr h="2085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3=1-2 BRÜT SATIŞ KARI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643453"/>
                  </a:ext>
                </a:extLst>
              </a:tr>
              <a:tr h="208551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YERLİ KALEMLERİN TOPLAMI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488333"/>
                  </a:ext>
                </a:extLst>
              </a:tr>
            </a:tbl>
          </a:graphicData>
        </a:graphic>
      </p:graphicFrame>
      <p:sp>
        <p:nvSpPr>
          <p:cNvPr id="3" name="Dikdörtgen 2">
            <a:extLst>
              <a:ext uri="{FF2B5EF4-FFF2-40B4-BE49-F238E27FC236}">
                <a16:creationId xmlns:a16="http://schemas.microsoft.com/office/drawing/2014/main" id="{51D32B85-E49F-4596-8B2E-B0139CA2E50C}"/>
              </a:ext>
            </a:extLst>
          </p:cNvPr>
          <p:cNvSpPr/>
          <p:nvPr/>
        </p:nvSpPr>
        <p:spPr>
          <a:xfrm>
            <a:off x="228600" y="656174"/>
            <a:ext cx="853440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r-TR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SERAMİK KAPLAMA MALZEMELERİ İHRACATTA YERLİ KATMA DEĞER ORANI YÜZDE </a:t>
            </a:r>
            <a:endParaRPr lang="tr-T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356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894870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İNŞAAT SERAMİKLERİ SANAYİ İHRACAT YERLİ KATMA DEĞERİ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7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51D32B85-E49F-4596-8B2E-B0139CA2E50C}"/>
              </a:ext>
            </a:extLst>
          </p:cNvPr>
          <p:cNvSpPr/>
          <p:nvPr/>
        </p:nvSpPr>
        <p:spPr>
          <a:xfrm>
            <a:off x="228600" y="656174"/>
            <a:ext cx="853440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r-TR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SERAMİK SAĞLIK GEREÇLERİ İHRACATTA YERLİ KATMA DEĞER ORANI YÜZDE </a:t>
            </a:r>
            <a:endParaRPr lang="tr-T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B783E9C7-5EE8-4CD1-B6C0-981D53752C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784551"/>
              </p:ext>
            </p:extLst>
          </p:nvPr>
        </p:nvGraphicFramePr>
        <p:xfrm>
          <a:off x="228600" y="1056303"/>
          <a:ext cx="8534401" cy="5406618"/>
        </p:xfrm>
        <a:graphic>
          <a:graphicData uri="http://schemas.openxmlformats.org/drawingml/2006/table">
            <a:tbl>
              <a:tblPr firstRow="1" firstCol="1" bandRow="1"/>
              <a:tblGrid>
                <a:gridCol w="4098930">
                  <a:extLst>
                    <a:ext uri="{9D8B030D-6E8A-4147-A177-3AD203B41FA5}">
                      <a16:colId xmlns:a16="http://schemas.microsoft.com/office/drawing/2014/main" val="3102159625"/>
                    </a:ext>
                  </a:extLst>
                </a:gridCol>
                <a:gridCol w="2217271">
                  <a:extLst>
                    <a:ext uri="{9D8B030D-6E8A-4147-A177-3AD203B41FA5}">
                      <a16:colId xmlns:a16="http://schemas.microsoft.com/office/drawing/2014/main" val="844261225"/>
                    </a:ext>
                  </a:extLst>
                </a:gridCol>
                <a:gridCol w="2218200">
                  <a:extLst>
                    <a:ext uri="{9D8B030D-6E8A-4147-A177-3AD203B41FA5}">
                      <a16:colId xmlns:a16="http://schemas.microsoft.com/office/drawing/2014/main" val="333726736"/>
                    </a:ext>
                  </a:extLst>
                </a:gridCol>
              </a:tblGrid>
              <a:tr h="199547"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KALEMLER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KALEMLERİN DAĞILIMI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YERLİ KALEMLER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115779"/>
                  </a:ext>
                </a:extLst>
              </a:tr>
              <a:tr h="19954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 İHRACAT SATIŞLARI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321548"/>
                  </a:ext>
                </a:extLst>
              </a:tr>
              <a:tr h="19954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İHRAÇ EDİLEN MALIN MALİYETİ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548966"/>
                  </a:ext>
                </a:extLst>
              </a:tr>
              <a:tr h="199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2.1 İŞGÜCÜ MALİYETLERİ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759213"/>
                  </a:ext>
                </a:extLst>
              </a:tr>
              <a:tr h="1396832"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ENERJİ MALİYETLERİ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ELEKTRİK</a:t>
                      </a:r>
                    </a:p>
                    <a:p>
                      <a:pPr marL="781050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2.2.2.1 YENİLENEBİLİR KAYNAKLI</a:t>
                      </a:r>
                    </a:p>
                    <a:p>
                      <a:pPr marL="781050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2.2.2.2 DOĞALGAZ KAYNAKLI</a:t>
                      </a:r>
                    </a:p>
                    <a:p>
                      <a:pPr marL="381000" indent="400050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2.2.2.3 TERMİK KAYNAKLI        2.2.2     DOĞALGAZ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2.2.3     KÖMÜR/FUEL OIL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072573"/>
                  </a:ext>
                </a:extLst>
              </a:tr>
              <a:tr h="598642"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HAMMADDELER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YERLİ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716079"/>
                  </a:ext>
                </a:extLst>
              </a:tr>
              <a:tr h="712698"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ARA MALLAR KATKI MALZEMELERİ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YERLİ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282966"/>
                  </a:ext>
                </a:extLst>
              </a:tr>
              <a:tr h="598642"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TAŞIMACILIK NAKLİYE DEPOLAMA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YERLİ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00090"/>
                  </a:ext>
                </a:extLst>
              </a:tr>
              <a:tr h="598642"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DİĞER ÜRETİM MALİYETLERİ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YERLİ </a:t>
                      </a:r>
                    </a:p>
                    <a:p>
                      <a:pPr marL="1143000" lvl="2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349713"/>
                  </a:ext>
                </a:extLst>
              </a:tr>
              <a:tr h="199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3=1-2 BRÜT SATIŞ KARI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800764"/>
                  </a:ext>
                </a:extLst>
              </a:tr>
              <a:tr h="199547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YERLİ KALEMLERİN TOPLAMI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1876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802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048099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İNŞAAT SERAMİKLERİ SANAYİ İHRACAT YERLİ KATMA DEĞERİ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8</a:t>
            </a: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599A7AE6-AC91-44C4-B581-D286BE7C1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356486"/>
              </p:ext>
            </p:extLst>
          </p:nvPr>
        </p:nvGraphicFramePr>
        <p:xfrm>
          <a:off x="228600" y="1138633"/>
          <a:ext cx="8534400" cy="5139928"/>
        </p:xfrm>
        <a:graphic>
          <a:graphicData uri="http://schemas.openxmlformats.org/drawingml/2006/table">
            <a:tbl>
              <a:tblPr firstRow="1" firstCol="1" bandRow="1"/>
              <a:tblGrid>
                <a:gridCol w="2057667">
                  <a:extLst>
                    <a:ext uri="{9D8B030D-6E8A-4147-A177-3AD203B41FA5}">
                      <a16:colId xmlns:a16="http://schemas.microsoft.com/office/drawing/2014/main" val="2306150237"/>
                    </a:ext>
                  </a:extLst>
                </a:gridCol>
                <a:gridCol w="2158911">
                  <a:extLst>
                    <a:ext uri="{9D8B030D-6E8A-4147-A177-3AD203B41FA5}">
                      <a16:colId xmlns:a16="http://schemas.microsoft.com/office/drawing/2014/main" val="1498073194"/>
                    </a:ext>
                  </a:extLst>
                </a:gridCol>
                <a:gridCol w="2158911">
                  <a:extLst>
                    <a:ext uri="{9D8B030D-6E8A-4147-A177-3AD203B41FA5}">
                      <a16:colId xmlns:a16="http://schemas.microsoft.com/office/drawing/2014/main" val="1367413031"/>
                    </a:ext>
                  </a:extLst>
                </a:gridCol>
                <a:gridCol w="2158911">
                  <a:extLst>
                    <a:ext uri="{9D8B030D-6E8A-4147-A177-3AD203B41FA5}">
                      <a16:colId xmlns:a16="http://schemas.microsoft.com/office/drawing/2014/main" val="4130313258"/>
                    </a:ext>
                  </a:extLst>
                </a:gridCol>
              </a:tblGrid>
              <a:tr h="7907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YILLAR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SERAMİK KAPLAMA MALZEMELERİ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SERAMİK SAĞLIK GEREÇLERİ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İNŞAAT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SERAMİKLERİ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438727"/>
                  </a:ext>
                </a:extLst>
              </a:tr>
              <a:tr h="395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390,8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529,9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476305"/>
                  </a:ext>
                </a:extLst>
              </a:tr>
              <a:tr h="395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467,8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624,7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982992"/>
                  </a:ext>
                </a:extLst>
              </a:tr>
              <a:tr h="395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521,0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178,5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699,5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911570"/>
                  </a:ext>
                </a:extLst>
              </a:tr>
              <a:tr h="395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773,5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33903"/>
                  </a:ext>
                </a:extLst>
              </a:tr>
              <a:tr h="395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604,8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590256"/>
                  </a:ext>
                </a:extLst>
              </a:tr>
              <a:tr h="395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221,8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820,2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312169"/>
                  </a:ext>
                </a:extLst>
              </a:tr>
              <a:tr h="395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142241"/>
                  </a:ext>
                </a:extLst>
              </a:tr>
              <a:tr h="395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512,4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211,8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724,2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557297"/>
                  </a:ext>
                </a:extLst>
              </a:tr>
              <a:tr h="395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551,4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782,6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830306"/>
                  </a:ext>
                </a:extLst>
              </a:tr>
              <a:tr h="395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597,7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259,4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857,1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056782"/>
                  </a:ext>
                </a:extLst>
              </a:tr>
              <a:tr h="395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2009-2018 TOPLAM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5.331,2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1.986,9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7.318,1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071637"/>
                  </a:ext>
                </a:extLst>
              </a:tr>
            </a:tbl>
          </a:graphicData>
        </a:graphic>
      </p:graphicFrame>
      <p:sp>
        <p:nvSpPr>
          <p:cNvPr id="3" name="Dikdörtgen 2">
            <a:extLst>
              <a:ext uri="{FF2B5EF4-FFF2-40B4-BE49-F238E27FC236}">
                <a16:creationId xmlns:a16="http://schemas.microsoft.com/office/drawing/2014/main" id="{D8A9B933-8890-4D10-8C2D-F00F823FBFD0}"/>
              </a:ext>
            </a:extLst>
          </p:cNvPr>
          <p:cNvSpPr/>
          <p:nvPr/>
        </p:nvSpPr>
        <p:spPr>
          <a:xfrm>
            <a:off x="228600" y="695721"/>
            <a:ext cx="853440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r-TR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İNŞAAT SERAMİKLERİ İHRACATI MİLYON DOLAR </a:t>
            </a:r>
            <a:endParaRPr lang="tr-T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591066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İNŞAAT SERAMİKLERİ SANAYİ İHRACAT YERLİ KATMA DEĞERİ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9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D8A9B933-8890-4D10-8C2D-F00F823FBFD0}"/>
              </a:ext>
            </a:extLst>
          </p:cNvPr>
          <p:cNvSpPr/>
          <p:nvPr/>
        </p:nvSpPr>
        <p:spPr>
          <a:xfrm>
            <a:off x="228600" y="695721"/>
            <a:ext cx="853440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r-TR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İNŞAAT SERAMİKLERİ İHRACATI MİLYON DOLAR </a:t>
            </a:r>
            <a:endParaRPr lang="tr-T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83294FF-9086-4BAB-A3A6-CFDFFE90B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171971"/>
            <a:ext cx="8534399" cy="499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455305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İNŞAAT SERAMİKLERİ SANAYİ İHRACAT YERLİ KATMA DEĞERİ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10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D4AD244C-7551-453E-BE05-CA330C3AE1EB}"/>
              </a:ext>
            </a:extLst>
          </p:cNvPr>
          <p:cNvSpPr/>
          <p:nvPr/>
        </p:nvSpPr>
        <p:spPr>
          <a:xfrm>
            <a:off x="228600" y="703361"/>
            <a:ext cx="8534399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İNŞAAT SERAMİKLERİ İHRACATTA YERLİ KATMA DEĞER MİLYON DOLAR  </a:t>
            </a:r>
            <a:endParaRPr lang="tr-T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49509414-6112-4B1C-B579-28BB8F314A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72074"/>
              </p:ext>
            </p:extLst>
          </p:nvPr>
        </p:nvGraphicFramePr>
        <p:xfrm>
          <a:off x="228599" y="1146272"/>
          <a:ext cx="8534400" cy="5176835"/>
        </p:xfrm>
        <a:graphic>
          <a:graphicData uri="http://schemas.openxmlformats.org/drawingml/2006/table">
            <a:tbl>
              <a:tblPr firstRow="1" firstCol="1" bandRow="1"/>
              <a:tblGrid>
                <a:gridCol w="2057667">
                  <a:extLst>
                    <a:ext uri="{9D8B030D-6E8A-4147-A177-3AD203B41FA5}">
                      <a16:colId xmlns:a16="http://schemas.microsoft.com/office/drawing/2014/main" val="800212747"/>
                    </a:ext>
                  </a:extLst>
                </a:gridCol>
                <a:gridCol w="2158911">
                  <a:extLst>
                    <a:ext uri="{9D8B030D-6E8A-4147-A177-3AD203B41FA5}">
                      <a16:colId xmlns:a16="http://schemas.microsoft.com/office/drawing/2014/main" val="2118008065"/>
                    </a:ext>
                  </a:extLst>
                </a:gridCol>
                <a:gridCol w="2158911">
                  <a:extLst>
                    <a:ext uri="{9D8B030D-6E8A-4147-A177-3AD203B41FA5}">
                      <a16:colId xmlns:a16="http://schemas.microsoft.com/office/drawing/2014/main" val="2578010595"/>
                    </a:ext>
                  </a:extLst>
                </a:gridCol>
                <a:gridCol w="2158911">
                  <a:extLst>
                    <a:ext uri="{9D8B030D-6E8A-4147-A177-3AD203B41FA5}">
                      <a16:colId xmlns:a16="http://schemas.microsoft.com/office/drawing/2014/main" val="4159075455"/>
                    </a:ext>
                  </a:extLst>
                </a:gridCol>
              </a:tblGrid>
              <a:tr h="7964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YILLAR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SERAMİK KAPLAMA MALZEMELERİ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SERAMİK SAĞLIK GEREÇLERİ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İNŞAAT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SERAMİKLERİ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243493"/>
                  </a:ext>
                </a:extLst>
              </a:tr>
              <a:tr h="398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316,5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429,2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953664"/>
                  </a:ext>
                </a:extLst>
              </a:tr>
              <a:tr h="398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378,9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67684"/>
                  </a:ext>
                </a:extLst>
              </a:tr>
              <a:tr h="398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561548"/>
                  </a:ext>
                </a:extLst>
              </a:tr>
              <a:tr h="398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475,1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626,5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851628"/>
                  </a:ext>
                </a:extLst>
              </a:tr>
              <a:tr h="398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489,9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654,5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761460"/>
                  </a:ext>
                </a:extLst>
              </a:tr>
              <a:tr h="398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484,7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664,4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953921"/>
                  </a:ext>
                </a:extLst>
              </a:tr>
              <a:tr h="398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405,2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565,7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686247"/>
                  </a:ext>
                </a:extLst>
              </a:tr>
              <a:tr h="398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415,0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624501"/>
                  </a:ext>
                </a:extLst>
              </a:tr>
              <a:tr h="398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633,9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38426"/>
                  </a:ext>
                </a:extLst>
              </a:tr>
              <a:tr h="398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484,1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694,3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157864"/>
                  </a:ext>
                </a:extLst>
              </a:tr>
              <a:tr h="398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2009-2018 TOPLAM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4.318,3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1.609,4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5.927,7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7787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3854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000380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İNŞAAT SERAMİKLERİ SANAYİ İHRACAT YERLİ KATMA DEĞERİ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11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D4AD244C-7551-453E-BE05-CA330C3AE1EB}"/>
              </a:ext>
            </a:extLst>
          </p:cNvPr>
          <p:cNvSpPr/>
          <p:nvPr/>
        </p:nvSpPr>
        <p:spPr>
          <a:xfrm>
            <a:off x="228600" y="703361"/>
            <a:ext cx="8534399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İNŞAAT SERAMİKLERİ İHRACATTA YERLİ KATMA DEĞER MİLYON DOLAR  </a:t>
            </a:r>
            <a:endParaRPr lang="tr-T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Nesne 10">
            <a:extLst>
              <a:ext uri="{FF2B5EF4-FFF2-40B4-BE49-F238E27FC236}">
                <a16:creationId xmlns:a16="http://schemas.microsoft.com/office/drawing/2014/main" id="{5B97C85A-93C8-4E00-A4F0-D577B7C5C5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874095"/>
              </p:ext>
            </p:extLst>
          </p:nvPr>
        </p:nvGraphicFramePr>
        <p:xfrm>
          <a:off x="228599" y="1179612"/>
          <a:ext cx="8534399" cy="5051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Chart" r:id="rId4" imgW="5773412" imgH="2712955" progId="Excel.Chart.8">
                  <p:embed/>
                </p:oleObj>
              </mc:Choice>
              <mc:Fallback>
                <p:oleObj name="Chart" r:id="rId4" imgW="5773412" imgH="2712955" progId="Excel.Chart.8">
                  <p:embed/>
                  <p:pic>
                    <p:nvPicPr>
                      <p:cNvPr id="3" name="Nesne 2">
                        <a:extLst>
                          <a:ext uri="{FF2B5EF4-FFF2-40B4-BE49-F238E27FC236}">
                            <a16:creationId xmlns:a16="http://schemas.microsoft.com/office/drawing/2014/main" id="{3E48F47C-1B42-4661-820D-54077EA3DB2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9" y="1179612"/>
                        <a:ext cx="8534399" cy="50514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7600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08807"/>
              </p:ext>
            </p:extLst>
          </p:nvPr>
        </p:nvGraphicFramePr>
        <p:xfrm>
          <a:off x="228600" y="381000"/>
          <a:ext cx="8534400" cy="530352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İNŞAAT SERAMİKLERİ SANAYİ ÜRETİM FAKTÖRLERİNE YAPILAN ÖDEMELER YÖNTEMİYLE KATMA DEĞER 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316649"/>
            <a:ext cx="8610600" cy="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7924800" y="6342233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12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8517045-440B-404F-A334-F9CB71194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49939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E6C49194-56E1-49B4-B196-6780FBC8AC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596703"/>
              </p:ext>
            </p:extLst>
          </p:nvPr>
        </p:nvGraphicFramePr>
        <p:xfrm>
          <a:off x="228600" y="1596663"/>
          <a:ext cx="8534400" cy="4651726"/>
        </p:xfrm>
        <a:graphic>
          <a:graphicData uri="http://schemas.openxmlformats.org/drawingml/2006/table">
            <a:tbl>
              <a:tblPr firstRow="1" firstCol="1" bandRow="1"/>
              <a:tblGrid>
                <a:gridCol w="2057667">
                  <a:extLst>
                    <a:ext uri="{9D8B030D-6E8A-4147-A177-3AD203B41FA5}">
                      <a16:colId xmlns:a16="http://schemas.microsoft.com/office/drawing/2014/main" val="2241995981"/>
                    </a:ext>
                  </a:extLst>
                </a:gridCol>
                <a:gridCol w="2158911">
                  <a:extLst>
                    <a:ext uri="{9D8B030D-6E8A-4147-A177-3AD203B41FA5}">
                      <a16:colId xmlns:a16="http://schemas.microsoft.com/office/drawing/2014/main" val="1415677404"/>
                    </a:ext>
                  </a:extLst>
                </a:gridCol>
                <a:gridCol w="2158911">
                  <a:extLst>
                    <a:ext uri="{9D8B030D-6E8A-4147-A177-3AD203B41FA5}">
                      <a16:colId xmlns:a16="http://schemas.microsoft.com/office/drawing/2014/main" val="2014517993"/>
                    </a:ext>
                  </a:extLst>
                </a:gridCol>
                <a:gridCol w="2158911">
                  <a:extLst>
                    <a:ext uri="{9D8B030D-6E8A-4147-A177-3AD203B41FA5}">
                      <a16:colId xmlns:a16="http://schemas.microsoft.com/office/drawing/2014/main" val="3514690100"/>
                    </a:ext>
                  </a:extLst>
                </a:gridCol>
              </a:tblGrid>
              <a:tr h="715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YILLAR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SERAMİK KAPLAMA MALZEMELERİ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SERAMİK SAĞLIK GEREÇLERİ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İNŞAAT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SERAMİKLERİ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101966"/>
                  </a:ext>
                </a:extLst>
              </a:tr>
              <a:tr h="3578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058834"/>
                  </a:ext>
                </a:extLst>
              </a:tr>
              <a:tr h="3578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328050"/>
                  </a:ext>
                </a:extLst>
              </a:tr>
              <a:tr h="3578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654877"/>
                  </a:ext>
                </a:extLst>
              </a:tr>
              <a:tr h="3578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050614"/>
                  </a:ext>
                </a:extLst>
              </a:tr>
              <a:tr h="3578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708481"/>
                  </a:ext>
                </a:extLst>
              </a:tr>
              <a:tr h="3578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985963"/>
                  </a:ext>
                </a:extLst>
              </a:tr>
              <a:tr h="3578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377672"/>
                  </a:ext>
                </a:extLst>
              </a:tr>
              <a:tr h="3578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885705"/>
                  </a:ext>
                </a:extLst>
              </a:tr>
              <a:tr h="3578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484820"/>
                  </a:ext>
                </a:extLst>
              </a:tr>
              <a:tr h="3578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689424"/>
                  </a:ext>
                </a:extLst>
              </a:tr>
              <a:tr h="3578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2009-2018 TOPLAM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33474"/>
                  </a:ext>
                </a:extLst>
              </a:tr>
            </a:tbl>
          </a:graphicData>
        </a:graphic>
      </p:graphicFrame>
      <p:sp>
        <p:nvSpPr>
          <p:cNvPr id="12" name="Dikdörtgen 11">
            <a:extLst>
              <a:ext uri="{FF2B5EF4-FFF2-40B4-BE49-F238E27FC236}">
                <a16:creationId xmlns:a16="http://schemas.microsoft.com/office/drawing/2014/main" id="{94F47F66-A107-42CE-8CC5-85AABF0F8FEA}"/>
              </a:ext>
            </a:extLst>
          </p:cNvPr>
          <p:cNvSpPr/>
          <p:nvPr/>
        </p:nvSpPr>
        <p:spPr>
          <a:xfrm>
            <a:off x="228600" y="924944"/>
            <a:ext cx="8534399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İNŞAAT SERAMİKLERİ ÜRETİM FAKTÖRLERİNE YAPILAN ÖDEMELER İTİBARİYLE </a:t>
            </a:r>
          </a:p>
          <a:p>
            <a:pPr algn="ctr">
              <a:spcAft>
                <a:spcPts val="0"/>
              </a:spcAft>
            </a:pPr>
            <a:r>
              <a:rPr lang="tr-TR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KATMA DEĞER MİLYON DOLAR  </a:t>
            </a:r>
            <a:endParaRPr lang="tr-T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E358EC9-2C4C-4DD6-92E5-DAAE1BA47F8F}"/>
              </a:ext>
            </a:extLst>
          </p:cNvPr>
          <p:cNvSpPr txBox="1"/>
          <p:nvPr/>
        </p:nvSpPr>
        <p:spPr>
          <a:xfrm>
            <a:off x="152400" y="6322260"/>
            <a:ext cx="7543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/>
              <a:t>KAYNAK: TÜRKİYE İSTATİSTİK KURUMU, YILLIK SANAYİ VE HİZMET İSTATİSTİKLERİ</a:t>
            </a:r>
          </a:p>
        </p:txBody>
      </p:sp>
    </p:spTree>
    <p:extLst>
      <p:ext uri="{BB962C8B-B14F-4D97-AF65-F5344CB8AC3E}">
        <p14:creationId xmlns:p14="http://schemas.microsoft.com/office/powerpoint/2010/main" val="3110097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785495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İNŞAAT SERAMİKLERİ SANAYİ KATMA DEĞER YARATMA GÜCÜ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7924800" y="64770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13</a:t>
            </a:r>
          </a:p>
        </p:txBody>
      </p:sp>
      <p:graphicFrame>
        <p:nvGraphicFramePr>
          <p:cNvPr id="11" name="Grafik 10">
            <a:extLst>
              <a:ext uri="{FF2B5EF4-FFF2-40B4-BE49-F238E27FC236}">
                <a16:creationId xmlns:a16="http://schemas.microsoft.com/office/drawing/2014/main" id="{992A2638-9E37-4A05-AFB5-4260399C9E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0803527"/>
              </p:ext>
            </p:extLst>
          </p:nvPr>
        </p:nvGraphicFramePr>
        <p:xfrm>
          <a:off x="228600" y="731838"/>
          <a:ext cx="8534400" cy="5516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78912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089681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İNŞAAT SERAMİKLERİ SANAYİ İSTİHDAM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7924800" y="64770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13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BEB9F1C-E11E-44F7-92C7-86901C1FB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22709" y="914400"/>
            <a:ext cx="1351984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graphicFrame>
        <p:nvGraphicFramePr>
          <p:cNvPr id="12" name="Grafik 11">
            <a:extLst>
              <a:ext uri="{FF2B5EF4-FFF2-40B4-BE49-F238E27FC236}">
                <a16:creationId xmlns:a16="http://schemas.microsoft.com/office/drawing/2014/main" id="{B8974946-4513-4041-AB0D-B081D14CC8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649624"/>
              </p:ext>
            </p:extLst>
          </p:nvPr>
        </p:nvGraphicFramePr>
        <p:xfrm>
          <a:off x="228600" y="688976"/>
          <a:ext cx="8534400" cy="5635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35929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564351"/>
              </p:ext>
            </p:extLst>
          </p:nvPr>
        </p:nvGraphicFramePr>
        <p:xfrm>
          <a:off x="228600" y="381000"/>
          <a:ext cx="8534400" cy="57912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İNŞAAT SERAMİKLERİ SANAYİ TÜRKİYE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EKONOMİSİNİN 4 İHTİYACINI DA KARŞILIYOR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7924800" y="64770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13</a:t>
            </a: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5149D682-3933-4D3B-A3FD-D8DBE0E875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395645"/>
              </p:ext>
            </p:extLst>
          </p:nvPr>
        </p:nvGraphicFramePr>
        <p:xfrm>
          <a:off x="304800" y="974408"/>
          <a:ext cx="8458200" cy="52100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239654299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3275456222"/>
                    </a:ext>
                  </a:extLst>
                </a:gridCol>
              </a:tblGrid>
              <a:tr h="1302519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İHRACAT DÖVİZ GELİRİ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371432"/>
                  </a:ext>
                </a:extLst>
              </a:tr>
              <a:tr h="1302519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İHRACATTA YÜKSEK YERLİ KATMA DEĞER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521821"/>
                  </a:ext>
                </a:extLst>
              </a:tr>
              <a:tr h="1302519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DAHA YÜKSEK KATMA DEĞERLİ ÜRETİM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805699"/>
                  </a:ext>
                </a:extLst>
              </a:tr>
              <a:tr h="1302519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YENİ İSTİHDAM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072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0780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chemeClr val="accent1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latin typeface="Calibri" pitchFamily="34" charset="0"/>
              </a:rPr>
              <a:t>  </a:t>
            </a:r>
            <a:r>
              <a:rPr lang="tr-TR" b="1" dirty="0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 dirty="0"/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072760F7-E52D-43C2-A78B-17F2AC8EA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02437"/>
              </p:ext>
            </p:extLst>
          </p:nvPr>
        </p:nvGraphicFramePr>
        <p:xfrm>
          <a:off x="1981200" y="2525252"/>
          <a:ext cx="5181600" cy="18074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326096333"/>
                    </a:ext>
                  </a:extLst>
                </a:gridCol>
              </a:tblGrid>
              <a:tr h="1807495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TÜRKİYE İHRACAT KATKI ENDEKSİ SONUÇLARI</a:t>
                      </a:r>
                    </a:p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2017-2019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164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9881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722277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TÜRKİYE İHRACAT KATKI ENDEKSİ GELİŞMELERİ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15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903A8472-759B-4E9A-A748-4F7B963BE4A0}"/>
              </a:ext>
            </a:extLst>
          </p:cNvPr>
          <p:cNvSpPr/>
          <p:nvPr/>
        </p:nvSpPr>
        <p:spPr>
          <a:xfrm>
            <a:off x="228600" y="792645"/>
            <a:ext cx="8534400" cy="54484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r-TR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Türkiye İhracat Katkı Endeksinin Amacı  </a:t>
            </a:r>
            <a:endParaRPr lang="tr-T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tr-T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tr-TR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Türkiye ekonomisinde sürdürülebilir bir büyüme ve gelişme için iki temel ihtiyacı daha yüksek katma değer sağlanması ile daha yüksek ihracat yapılarak net ihracat fazlası elde edilmesidir.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tr-TR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Ekonomide üretim ve ihracatta daha yüksek katma değer ile net ihracatı sağlayacak olanlar sanayi sektörleridir.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tr-TR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 ihracat aynı zamanda yüksek katma değerli üretim yapıldığını da göstermektedir,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tr-TR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Sanayi sektörleri katma değer ve net ihracat yaratma güçleri ve potansiyellerine göre ölçülmeli ve desteklenmelidir.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tr-TR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Türkiye ihracat katkı endeksi çalışması bu çerçevede hazırlanmıştır.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tr-TR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Türkiye ihracat katkı endeksi sektörleri karşılaştırmalı olarak izlemeyi ve düzenli değerlendirmeler yapılmasını hedeflemektedir. </a:t>
            </a:r>
            <a:endParaRPr lang="tr-T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Türkiye İhracat Katkı Endeksinin Hazırlık Metodolojisi </a:t>
            </a:r>
            <a:endParaRPr lang="tr-T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tr-TR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Katkı endeksi hesaplamasında sektörlerin üçer aylık ihracat ve ithalat toplamları kullanılmaktadır.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tr-T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İhracat ve ithalat toplamlarının birbirine oranı çeyrek dönem için sektörün katkı oranını belirlemektedir.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tr-T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410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TÜRKİYE İHRACAT KATKI ENDEKSİ GELİŞMELERİ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16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5DDB0208-82E1-41F1-B9B5-A90C611C1C3C}"/>
              </a:ext>
            </a:extLst>
          </p:cNvPr>
          <p:cNvSpPr/>
          <p:nvPr/>
        </p:nvSpPr>
        <p:spPr>
          <a:xfrm>
            <a:off x="228600" y="670858"/>
            <a:ext cx="8534400" cy="3061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r-TR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TÜRKİYE İHRACAT KATKI ENDEKSİNDE YER ALAN SANAYİLER</a:t>
            </a:r>
            <a:endParaRPr lang="tr-T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5616FFF7-7BE2-4F26-A779-B394E2C744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377074"/>
              </p:ext>
            </p:extLst>
          </p:nvPr>
        </p:nvGraphicFramePr>
        <p:xfrm>
          <a:off x="228600" y="1147108"/>
          <a:ext cx="8534400" cy="5164143"/>
        </p:xfrm>
        <a:graphic>
          <a:graphicData uri="http://schemas.openxmlformats.org/drawingml/2006/table">
            <a:tbl>
              <a:tblPr/>
              <a:tblGrid>
                <a:gridCol w="1195079">
                  <a:extLst>
                    <a:ext uri="{9D8B030D-6E8A-4147-A177-3AD203B41FA5}">
                      <a16:colId xmlns:a16="http://schemas.microsoft.com/office/drawing/2014/main" val="3412729737"/>
                    </a:ext>
                  </a:extLst>
                </a:gridCol>
                <a:gridCol w="2159397">
                  <a:extLst>
                    <a:ext uri="{9D8B030D-6E8A-4147-A177-3AD203B41FA5}">
                      <a16:colId xmlns:a16="http://schemas.microsoft.com/office/drawing/2014/main" val="1844865694"/>
                    </a:ext>
                  </a:extLst>
                </a:gridCol>
                <a:gridCol w="5179924">
                  <a:extLst>
                    <a:ext uri="{9D8B030D-6E8A-4147-A177-3AD203B41FA5}">
                      <a16:colId xmlns:a16="http://schemas.microsoft.com/office/drawing/2014/main" val="1671450215"/>
                    </a:ext>
                  </a:extLst>
                </a:gridCol>
              </a:tblGrid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SINIF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SANAYİ ALT GRUPLARI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772179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 REV3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GIDA ÜRÜNLERİ VE İÇECEK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539612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STIC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TEKSTİL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110843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STIC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84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GİYİM EŞYASI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8689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 REV3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DERİ EŞYA VE AYAKKABI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47197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 REV3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20+21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AĞAÇ ORMAN VE KAĞIT ÜRÜNLERİ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967233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ISIC.REV3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KİMYASAL MADDELER VE ÜRÜNLER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665272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ISIC.REV3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KAUÇUK VE PLASTİK ÜRÜNLER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297771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ISIC.REV3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MİNERAL ÜRÜNLER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996089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FASILA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6907+6910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İNŞAAT SERAMİKLERİ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252586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ISIC.REV3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ANA METAL SANAYİ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934382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ISIC.REV3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METAL EŞYA SANAYİ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958460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ISIC.REV3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MAKİNE VE TEÇHİZAT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606913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ISIC.REV.3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31+32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ELEKTRİKLİ MAKİNE VE TEÇHİZAT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240285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ISIC.REV3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30+33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ELEKTRONİK VE BİLGİSAYAR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420142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ISIC.REV3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34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MOTORLU KARA TAŞITLARI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342536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ISIC.REV3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DİĞER ULAŞIM ARAÇLARI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350205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SITC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82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MOBİLYA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24734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ISIC.REV3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SANAYİ ÜRÜNLERİ 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45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4870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TÜRKİYE İHRACAT KATKI ENDEKSİ GELİŞMELERİ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17</a:t>
            </a: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B22C7C99-D590-44C3-804E-89735BC2AA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725797"/>
              </p:ext>
            </p:extLst>
          </p:nvPr>
        </p:nvGraphicFramePr>
        <p:xfrm>
          <a:off x="228600" y="1219200"/>
          <a:ext cx="8534400" cy="5076930"/>
        </p:xfrm>
        <a:graphic>
          <a:graphicData uri="http://schemas.openxmlformats.org/drawingml/2006/table">
            <a:tbl>
              <a:tblPr/>
              <a:tblGrid>
                <a:gridCol w="4086831">
                  <a:extLst>
                    <a:ext uri="{9D8B030D-6E8A-4147-A177-3AD203B41FA5}">
                      <a16:colId xmlns:a16="http://schemas.microsoft.com/office/drawing/2014/main" val="3486593428"/>
                    </a:ext>
                  </a:extLst>
                </a:gridCol>
                <a:gridCol w="635367">
                  <a:extLst>
                    <a:ext uri="{9D8B030D-6E8A-4147-A177-3AD203B41FA5}">
                      <a16:colId xmlns:a16="http://schemas.microsoft.com/office/drawing/2014/main" val="236888495"/>
                    </a:ext>
                  </a:extLst>
                </a:gridCol>
                <a:gridCol w="635367">
                  <a:extLst>
                    <a:ext uri="{9D8B030D-6E8A-4147-A177-3AD203B41FA5}">
                      <a16:colId xmlns:a16="http://schemas.microsoft.com/office/drawing/2014/main" val="396532588"/>
                    </a:ext>
                  </a:extLst>
                </a:gridCol>
                <a:gridCol w="635367">
                  <a:extLst>
                    <a:ext uri="{9D8B030D-6E8A-4147-A177-3AD203B41FA5}">
                      <a16:colId xmlns:a16="http://schemas.microsoft.com/office/drawing/2014/main" val="2031393985"/>
                    </a:ext>
                  </a:extLst>
                </a:gridCol>
                <a:gridCol w="635367">
                  <a:extLst>
                    <a:ext uri="{9D8B030D-6E8A-4147-A177-3AD203B41FA5}">
                      <a16:colId xmlns:a16="http://schemas.microsoft.com/office/drawing/2014/main" val="2094248185"/>
                    </a:ext>
                  </a:extLst>
                </a:gridCol>
                <a:gridCol w="635367">
                  <a:extLst>
                    <a:ext uri="{9D8B030D-6E8A-4147-A177-3AD203B41FA5}">
                      <a16:colId xmlns:a16="http://schemas.microsoft.com/office/drawing/2014/main" val="927712280"/>
                    </a:ext>
                  </a:extLst>
                </a:gridCol>
                <a:gridCol w="635367">
                  <a:extLst>
                    <a:ext uri="{9D8B030D-6E8A-4147-A177-3AD203B41FA5}">
                      <a16:colId xmlns:a16="http://schemas.microsoft.com/office/drawing/2014/main" val="1289846761"/>
                    </a:ext>
                  </a:extLst>
                </a:gridCol>
                <a:gridCol w="635367">
                  <a:extLst>
                    <a:ext uri="{9D8B030D-6E8A-4147-A177-3AD203B41FA5}">
                      <a16:colId xmlns:a16="http://schemas.microsoft.com/office/drawing/2014/main" val="723364042"/>
                    </a:ext>
                  </a:extLst>
                </a:gridCol>
              </a:tblGrid>
              <a:tr h="4936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SANAYİ</a:t>
                      </a:r>
                      <a:endParaRPr lang="tr-T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2017 Q3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2017 Q4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2018 Q1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2018 Q2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2018 Q3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2018 Q4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2019 Q1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469414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İNŞAAT SERAMİKLERİ 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18,27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22,33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26,5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27,88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41,4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53,75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65,00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053369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GİYİM EŞYASI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5,77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6,53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7,74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8,44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6,71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9,13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11,05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329464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MOBİLYA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3,81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4,04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4,24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6,29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5,71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020200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MİNERAL ÜRÜNLER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1,93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1,94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2,03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2,21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2,6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3,06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3,14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6294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İNŞAAT SERAMİKLERİ HARİÇ MİNERAL ÜRÜNLER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1,54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1,57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1,62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1,78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2,08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2,46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2,57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327399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GIDA ÜRÜNLERİ VE İÇECEK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2,40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2,21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2,23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1,93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2,62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3,10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2,51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612190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MOTORLU KARA TAŞITLARI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1,15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1,02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1,5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1,37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1,73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1,94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2,45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898366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METAL EŞYA SANAYİ</a:t>
                      </a:r>
                      <a:endParaRPr lang="tr-T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1,54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1,6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1,71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1,94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2,07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2,16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2,17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505324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TEKSTİL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1,50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1,74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1,73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1,64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1,60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2,40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2,04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691305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DERİ EŞYA VE AYAKKABI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0,97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0,96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1,25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1,33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1,20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1,40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1,86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031571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KAUÇUK VE PLASTİK ÜRÜNLER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1,26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1,31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1,41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1,43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1,67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1,88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1,84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315797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MAKİNE VE TEÇHİZAT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0,60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0,67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0,69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0,70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0,85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0,99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1,13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70368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SANAYİ ÜRÜNLERİ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0,71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0,74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0,79</a:t>
                      </a:r>
                      <a:endParaRPr lang="tr-T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0,78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0,98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1,13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1,09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005642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AĞAÇ ORMAN VE KAĞIT ÜRÜNLERİ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0,49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0,64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0,66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0,59</a:t>
                      </a:r>
                      <a:endParaRPr lang="tr-T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0,62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0,94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0,87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063378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ANA METAL SANAYİ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0,45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0,48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0,87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0,97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0,68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708948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ELEKTRİKLİ MAKİNE VE TEÇHİZAT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0,35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0,45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0,51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0,63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0,54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270260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DİĞER ULAŞIM ARAÇLARI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0,32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0,38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0,55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0,48</a:t>
                      </a:r>
                      <a:endParaRPr lang="tr-T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09038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KİMYASAL MADDELER VE ÜRÜNLER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0,24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0,26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0,23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0,26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0,31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0,34</a:t>
                      </a:r>
                      <a:endParaRPr lang="tr-T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0,29</a:t>
                      </a:r>
                      <a:endParaRPr lang="tr-T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565699"/>
                  </a:ext>
                </a:extLst>
              </a:tr>
              <a:tr h="241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ELEKTRONİK VE BİLGİSAYAR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0,12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0,14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0,13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0,15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0,17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0,18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0,17</a:t>
                      </a:r>
                      <a:endParaRPr lang="tr-T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481330"/>
                  </a:ext>
                </a:extLst>
              </a:tr>
            </a:tbl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345BF7B9-A7E5-4161-9BCD-3F02FE0019DD}"/>
              </a:ext>
            </a:extLst>
          </p:cNvPr>
          <p:cNvSpPr txBox="1"/>
          <p:nvPr/>
        </p:nvSpPr>
        <p:spPr>
          <a:xfrm>
            <a:off x="228600" y="730349"/>
            <a:ext cx="853440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/>
              <a:t>NET İHRACAT KATKI ORANLARI</a:t>
            </a:r>
          </a:p>
        </p:txBody>
      </p:sp>
    </p:spTree>
    <p:extLst>
      <p:ext uri="{BB962C8B-B14F-4D97-AF65-F5344CB8AC3E}">
        <p14:creationId xmlns:p14="http://schemas.microsoft.com/office/powerpoint/2010/main" val="25665419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TÜRKİYE İHRACAT KATKI ENDEKSİ GELİŞMELERİ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18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9945603E-402A-4899-B17E-8CB982817A99}"/>
              </a:ext>
            </a:extLst>
          </p:cNvPr>
          <p:cNvSpPr/>
          <p:nvPr/>
        </p:nvSpPr>
        <p:spPr>
          <a:xfrm>
            <a:off x="228600" y="732115"/>
            <a:ext cx="8534400" cy="3061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İNŞAAT SERAMİKLERİ İHRACAT KATKI ORANI ENDEKSİ </a:t>
            </a:r>
            <a:endParaRPr lang="tr-T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Grafik 10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1225398"/>
              </p:ext>
            </p:extLst>
          </p:nvPr>
        </p:nvGraphicFramePr>
        <p:xfrm>
          <a:off x="228600" y="1175027"/>
          <a:ext cx="8534400" cy="4967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42848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TÜRKİYE İHRACAT KATKI ENDEKSİ GELİŞMELERİ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19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96056BD3-21CE-4C97-A3B4-5A8EC956370A}"/>
              </a:ext>
            </a:extLst>
          </p:cNvPr>
          <p:cNvSpPr/>
          <p:nvPr/>
        </p:nvSpPr>
        <p:spPr>
          <a:xfrm>
            <a:off x="228600" y="677275"/>
            <a:ext cx="853440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r-TR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SANAYİ İHRACAT KATKI ORANI ENDEKSİ</a:t>
            </a:r>
            <a:endParaRPr lang="tr-T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Grafik 10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3818927"/>
              </p:ext>
            </p:extLst>
          </p:nvPr>
        </p:nvGraphicFramePr>
        <p:xfrm>
          <a:off x="228600" y="1085851"/>
          <a:ext cx="8534400" cy="5263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50579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TÜRKİYE İHRACAT KATKI ENDEKSİ GELİŞMELERİ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477000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8001000" y="6519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         20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40A3A60E-A779-4E1E-B61B-A4B814EBA281}"/>
              </a:ext>
            </a:extLst>
          </p:cNvPr>
          <p:cNvSpPr/>
          <p:nvPr/>
        </p:nvSpPr>
        <p:spPr>
          <a:xfrm>
            <a:off x="228600" y="665345"/>
            <a:ext cx="853440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r-TR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EKONOMİK BÜYÜME VE SANAYİ İHRACAT KATKI ENDEKSİ İLİŞKİSİ </a:t>
            </a:r>
            <a:endParaRPr lang="tr-T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Grafik 10">
            <a:extLst>
              <a:ext uri="{FF2B5EF4-FFF2-40B4-BE49-F238E27FC236}">
                <a16:creationId xmlns:a16="http://schemas.microsoft.com/office/drawing/2014/main" id="{8426D93F-CED3-4DA8-BBAB-96833F6D58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9325905"/>
              </p:ext>
            </p:extLst>
          </p:nvPr>
        </p:nvGraphicFramePr>
        <p:xfrm>
          <a:off x="228600" y="1108258"/>
          <a:ext cx="8534400" cy="5206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115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chemeClr val="tx2">
              <a:lumMod val="85000"/>
              <a:lumOff val="1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latin typeface="Calibri" pitchFamily="34" charset="0"/>
              </a:rPr>
              <a:t>  </a:t>
            </a:r>
            <a:r>
              <a:rPr lang="tr-TR" b="1" dirty="0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 dirty="0"/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072760F7-E52D-43C2-A78B-17F2AC8EA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188323"/>
              </p:ext>
            </p:extLst>
          </p:nvPr>
        </p:nvGraphicFramePr>
        <p:xfrm>
          <a:off x="2438400" y="2209800"/>
          <a:ext cx="4572000" cy="18074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26096333"/>
                    </a:ext>
                  </a:extLst>
                </a:gridCol>
              </a:tblGrid>
              <a:tr h="1807495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DÜNYA VE TÜRKİYE EKONOMİSİNDE </a:t>
                      </a:r>
                    </a:p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GELİŞMELER VE BEKLENTİLER</a:t>
                      </a:r>
                    </a:p>
                    <a:p>
                      <a:pPr algn="ctr"/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2019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277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76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683104"/>
              </p:ext>
            </p:extLst>
          </p:nvPr>
        </p:nvGraphicFramePr>
        <p:xfrm>
          <a:off x="2438400" y="1951038"/>
          <a:ext cx="4495800" cy="24685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8562"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  <a:p>
                      <a:pPr algn="ctr"/>
                      <a:r>
                        <a:rPr lang="tr-TR" sz="2400" b="1" dirty="0"/>
                        <a:t>DÜNYA EKONOMİSİ</a:t>
                      </a:r>
                    </a:p>
                    <a:p>
                      <a:pPr algn="ctr"/>
                      <a:r>
                        <a:rPr lang="tr-TR" sz="2400" b="1" dirty="0"/>
                        <a:t>GELİŞMELER 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84791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52548" y="381000"/>
          <a:ext cx="8510451" cy="780288"/>
        </p:xfrm>
        <a:graphic>
          <a:graphicData uri="http://schemas.openxmlformats.org/drawingml/2006/table">
            <a:tbl>
              <a:tblPr/>
              <a:tblGrid>
                <a:gridCol w="8510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8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DÜNYA EKONOMİSİ VE TİCARETİ 2019 ANA SENARYOSU DEĞİŞİYOR;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DAHA KUVVETLİ YAVAŞLAMA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52550" y="6220894"/>
            <a:ext cx="8510450" cy="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25</a:t>
            </a:fld>
            <a:endParaRPr lang="tr-TR"/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489DC144-E976-4EAF-A5B8-38DB0D159EF5}"/>
              </a:ext>
            </a:extLst>
          </p:cNvPr>
          <p:cNvGraphicFramePr>
            <a:graphicFrameLocks noGrp="1"/>
          </p:cNvGraphicFramePr>
          <p:nvPr/>
        </p:nvGraphicFramePr>
        <p:xfrm>
          <a:off x="259672" y="1079181"/>
          <a:ext cx="5150528" cy="46358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3766">
                  <a:extLst>
                    <a:ext uri="{9D8B030D-6E8A-4147-A177-3AD203B41FA5}">
                      <a16:colId xmlns:a16="http://schemas.microsoft.com/office/drawing/2014/main" val="4262885493"/>
                    </a:ext>
                  </a:extLst>
                </a:gridCol>
                <a:gridCol w="4476762">
                  <a:extLst>
                    <a:ext uri="{9D8B030D-6E8A-4147-A177-3AD203B41FA5}">
                      <a16:colId xmlns:a16="http://schemas.microsoft.com/office/drawing/2014/main" val="1979167999"/>
                    </a:ext>
                  </a:extLst>
                </a:gridCol>
              </a:tblGrid>
              <a:tr h="2048542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1" dirty="0"/>
                        <a:t>DÜNYA EKONOMİSİ;</a:t>
                      </a:r>
                    </a:p>
                    <a:p>
                      <a:pPr algn="l"/>
                      <a:r>
                        <a:rPr lang="tr-TR" sz="2000" b="1" dirty="0"/>
                        <a:t> </a:t>
                      </a:r>
                    </a:p>
                    <a:p>
                      <a:pPr algn="l"/>
                      <a:r>
                        <a:rPr lang="tr-TR" sz="2000" b="1" dirty="0"/>
                        <a:t>YÜZDE 3,1 BÜYÜMEDEN YÜZDE 2,6 BÜYÜMEYE  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207261"/>
                  </a:ext>
                </a:extLst>
              </a:tr>
              <a:tr h="2587272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1" dirty="0"/>
                        <a:t>DÜNYA MAL TİCARETİ (MİKTAR BAZINDA);</a:t>
                      </a:r>
                    </a:p>
                    <a:p>
                      <a:pPr algn="l"/>
                      <a:endParaRPr lang="tr-TR" sz="2000" b="1" dirty="0"/>
                    </a:p>
                    <a:p>
                      <a:pPr algn="l"/>
                      <a:r>
                        <a:rPr lang="tr-TR" sz="2000" b="1" dirty="0"/>
                        <a:t>YÜZDE 3,0 BÜYÜMEDEN YÜZDE 2,5 BÜYÜMEYE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253066"/>
                  </a:ext>
                </a:extLst>
              </a:tr>
            </a:tbl>
          </a:graphicData>
        </a:graphic>
      </p:graphicFrame>
      <p:sp>
        <p:nvSpPr>
          <p:cNvPr id="5" name="Ok: Sağ 4">
            <a:extLst>
              <a:ext uri="{FF2B5EF4-FFF2-40B4-BE49-F238E27FC236}">
                <a16:creationId xmlns:a16="http://schemas.microsoft.com/office/drawing/2014/main" id="{ACCD305F-C94E-4683-BA8A-150B27C8A661}"/>
              </a:ext>
            </a:extLst>
          </p:cNvPr>
          <p:cNvSpPr/>
          <p:nvPr/>
        </p:nvSpPr>
        <p:spPr>
          <a:xfrm>
            <a:off x="752013" y="1752609"/>
            <a:ext cx="228600" cy="60958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Ok: Sağ 11">
            <a:extLst>
              <a:ext uri="{FF2B5EF4-FFF2-40B4-BE49-F238E27FC236}">
                <a16:creationId xmlns:a16="http://schemas.microsoft.com/office/drawing/2014/main" id="{756E9698-6448-4ECD-A631-97605F9F214C}"/>
              </a:ext>
            </a:extLst>
          </p:cNvPr>
          <p:cNvSpPr/>
          <p:nvPr/>
        </p:nvSpPr>
        <p:spPr>
          <a:xfrm>
            <a:off x="767179" y="4114750"/>
            <a:ext cx="228600" cy="60958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950C1AB3-41A7-4A57-A10E-442D5119C92F}"/>
              </a:ext>
            </a:extLst>
          </p:cNvPr>
          <p:cNvSpPr/>
          <p:nvPr/>
        </p:nvSpPr>
        <p:spPr>
          <a:xfrm>
            <a:off x="6019800" y="2198034"/>
            <a:ext cx="2438400" cy="2057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KÜRESEL RESESYON ?</a:t>
            </a:r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811BD26B-50C5-4D77-87D3-0FCA14397CA9}"/>
              </a:ext>
            </a:extLst>
          </p:cNvPr>
          <p:cNvSpPr/>
          <p:nvPr/>
        </p:nvSpPr>
        <p:spPr>
          <a:xfrm>
            <a:off x="5562600" y="2527219"/>
            <a:ext cx="304800" cy="158752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4948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152400" y="381000"/>
          <a:ext cx="8610600" cy="476250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SENARYO NEDEN DEĞİŞİYOR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2" name="Text Box 21"/>
          <p:cNvSpPr txBox="1">
            <a:spLocks noChangeArrowheads="1"/>
          </p:cNvSpPr>
          <p:nvPr/>
        </p:nvSpPr>
        <p:spPr bwMode="auto">
          <a:xfrm>
            <a:off x="7315200" y="6418541"/>
            <a:ext cx="15621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b="1" dirty="0"/>
              <a:t>                       24</a:t>
            </a:r>
            <a:endParaRPr lang="tr-T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52401" y="6324600"/>
            <a:ext cx="8610600" cy="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ED920A87-6D3B-4EE1-A9E5-C33766E4250D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688976"/>
          <a:ext cx="8610600" cy="5467513"/>
        </p:xfrm>
        <a:graphic>
          <a:graphicData uri="http://schemas.openxmlformats.org/drawingml/2006/table">
            <a:tbl>
              <a:tblPr firstRow="1" firstCol="1" bandRow="1"/>
              <a:tblGrid>
                <a:gridCol w="1066800">
                  <a:extLst>
                    <a:ext uri="{9D8B030D-6E8A-4147-A177-3AD203B41FA5}">
                      <a16:colId xmlns:a16="http://schemas.microsoft.com/office/drawing/2014/main" val="192128524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727961372"/>
                    </a:ext>
                  </a:extLst>
                </a:gridCol>
              </a:tblGrid>
              <a:tr h="1389146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8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ABD-ÇİN TİCARET MÜZAKERELERİ ÇOK UZADI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YENİ KORUNMA ÖNLEMLERİ ALINIYOR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350624"/>
                  </a:ext>
                </a:extLst>
              </a:tr>
              <a:tr h="1239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8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KARŞILIKLI YAPTIRIMLAR VE JEOPOLİTİK GERGİNLİKLER ARTIYOR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TİCARETİ VE İKTİSADİ FAALİYETLERİ ENGELLİYOR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642279"/>
                  </a:ext>
                </a:extLst>
              </a:tr>
              <a:tr h="1421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8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BREXIT ÇÖZÜMSÜZ KALDI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AVRUPA’DA İVME KAYBI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350970"/>
                  </a:ext>
                </a:extLst>
              </a:tr>
              <a:tr h="14175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8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 POLİTİKALARINDA NORMALLEŞME İYİ GELMEDİ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978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9111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DÜNYA EKONOMİSİNDE BÜYÜME İVME KAYBEDİYOR</a:t>
                      </a: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245225"/>
            <a:ext cx="8572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27</a:t>
            </a:fld>
            <a:endParaRPr lang="tr-TR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B23CC47-93C9-4EDC-9636-09116D8B87F2}"/>
              </a:ext>
            </a:extLst>
          </p:cNvPr>
          <p:cNvSpPr txBox="1"/>
          <p:nvPr/>
        </p:nvSpPr>
        <p:spPr>
          <a:xfrm>
            <a:off x="190500" y="6199188"/>
            <a:ext cx="6743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/>
              <a:t>KAYNAK: WORLD BANK, GLOBAL ECONOMIC PROSPECTS, HAZİRAN 2019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E0B7F6F-780D-4F25-B113-6AFE92A80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377" y="447249"/>
            <a:ext cx="1447799" cy="689401"/>
          </a:xfrm>
          <a:prstGeom prst="rect">
            <a:avLst/>
          </a:prstGeom>
        </p:spPr>
      </p:pic>
      <p:graphicFrame>
        <p:nvGraphicFramePr>
          <p:cNvPr id="15" name="Grafik 14">
            <a:extLst>
              <a:ext uri="{FF2B5EF4-FFF2-40B4-BE49-F238E27FC236}">
                <a16:creationId xmlns:a16="http://schemas.microsoft.com/office/drawing/2014/main" id="{00000000-0008-0000-0D00-000003000000}"/>
              </a:ext>
            </a:extLst>
          </p:cNvPr>
          <p:cNvGraphicFramePr>
            <a:graphicFrameLocks/>
          </p:cNvGraphicFramePr>
          <p:nvPr/>
        </p:nvGraphicFramePr>
        <p:xfrm>
          <a:off x="228600" y="857250"/>
          <a:ext cx="8534400" cy="5142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72B76F88-1D5B-4FF9-819C-88447A8F41D0}"/>
              </a:ext>
            </a:extLst>
          </p:cNvPr>
          <p:cNvCxnSpPr/>
          <p:nvPr/>
        </p:nvCxnSpPr>
        <p:spPr>
          <a:xfrm>
            <a:off x="3581400" y="2667000"/>
            <a:ext cx="27432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>
            <a:extLst>
              <a:ext uri="{FF2B5EF4-FFF2-40B4-BE49-F238E27FC236}">
                <a16:creationId xmlns:a16="http://schemas.microsoft.com/office/drawing/2014/main" id="{E14944A2-3D2F-45E2-84D9-2CD345BC13C5}"/>
              </a:ext>
            </a:extLst>
          </p:cNvPr>
          <p:cNvCxnSpPr/>
          <p:nvPr/>
        </p:nvCxnSpPr>
        <p:spPr>
          <a:xfrm>
            <a:off x="6705600" y="2362200"/>
            <a:ext cx="9906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Bağlayıcı 15">
            <a:extLst>
              <a:ext uri="{FF2B5EF4-FFF2-40B4-BE49-F238E27FC236}">
                <a16:creationId xmlns:a16="http://schemas.microsoft.com/office/drawing/2014/main" id="{2BD7AC12-1E3E-45E6-A84C-B4F6EC2941ED}"/>
              </a:ext>
            </a:extLst>
          </p:cNvPr>
          <p:cNvCxnSpPr/>
          <p:nvPr/>
        </p:nvCxnSpPr>
        <p:spPr>
          <a:xfrm>
            <a:off x="7848600" y="2667000"/>
            <a:ext cx="6096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3611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SENARYOYU DEĞİŞTİREN UNSURLARDA BEKLENTİLER   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28</a:t>
            </a:fld>
            <a:endParaRPr lang="tr-TR"/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55F26FA9-AB3A-43A1-9412-11C299F6BB7D}"/>
              </a:ext>
            </a:extLst>
          </p:cNvPr>
          <p:cNvGraphicFramePr>
            <a:graphicFrameLocks noGrp="1"/>
          </p:cNvGraphicFramePr>
          <p:nvPr/>
        </p:nvGraphicFramePr>
        <p:xfrm>
          <a:off x="266700" y="657376"/>
          <a:ext cx="8458200" cy="5210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6363">
                  <a:extLst>
                    <a:ext uri="{9D8B030D-6E8A-4147-A177-3AD203B41FA5}">
                      <a16:colId xmlns:a16="http://schemas.microsoft.com/office/drawing/2014/main" val="3934884198"/>
                    </a:ext>
                  </a:extLst>
                </a:gridCol>
                <a:gridCol w="7631837">
                  <a:extLst>
                    <a:ext uri="{9D8B030D-6E8A-4147-A177-3AD203B41FA5}">
                      <a16:colId xmlns:a16="http://schemas.microsoft.com/office/drawing/2014/main" val="3386591102"/>
                    </a:ext>
                  </a:extLst>
                </a:gridCol>
              </a:tblGrid>
              <a:tr h="1302506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ABD-ÇİN TİCARET MÜZAKERELERİ </a:t>
                      </a:r>
                    </a:p>
                    <a:p>
                      <a:pPr algn="l"/>
                      <a:r>
                        <a:rPr lang="tr-TR" sz="1400" b="1" dirty="0"/>
                        <a:t>G-20 ZİRVESİ 28-29 HAZİRAN JAPONYA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454689"/>
                  </a:ext>
                </a:extLst>
              </a:tr>
              <a:tr h="1302506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ABD-İRAN GERGİNLİĞİ</a:t>
                      </a:r>
                    </a:p>
                    <a:p>
                      <a:pPr algn="l"/>
                      <a:r>
                        <a:rPr lang="tr-TR" sz="1400" b="1" dirty="0"/>
                        <a:t>KÖRFEZ’DE SICAK ÇATIŞMA RİSKİ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164028"/>
                  </a:ext>
                </a:extLst>
              </a:tr>
              <a:tr h="1302506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BREXIT</a:t>
                      </a:r>
                    </a:p>
                    <a:p>
                      <a:pPr algn="l"/>
                      <a:r>
                        <a:rPr lang="tr-TR" sz="1400" b="1" dirty="0"/>
                        <a:t>MUHAFAZAKAR PARTİDE YENİ BAŞKAN SEÇİMİ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918143"/>
                  </a:ext>
                </a:extLst>
              </a:tr>
              <a:tr h="1302506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PARA POLTİKALARINDA GEVŞEME BEKLENTİSİ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114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094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DÜNYA İNŞAAT SEKTÖRÜ BÜYÜME BEKLENTİLERİ 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304800" y="6245225"/>
            <a:ext cx="845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29</a:t>
            </a:fld>
            <a:endParaRPr lang="tr-TR" dirty="0"/>
          </a:p>
        </p:txBody>
      </p:sp>
      <p:sp>
        <p:nvSpPr>
          <p:cNvPr id="5" name="AutoShape 2" descr="Copper">
            <a:extLst>
              <a:ext uri="{FF2B5EF4-FFF2-40B4-BE49-F238E27FC236}">
                <a16:creationId xmlns:a16="http://schemas.microsoft.com/office/drawing/2014/main" id="{9AC4BF9C-2FEC-401A-9A16-416CCA2E33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95375" y="15240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4" descr="Aluminum">
            <a:extLst>
              <a:ext uri="{FF2B5EF4-FFF2-40B4-BE49-F238E27FC236}">
                <a16:creationId xmlns:a16="http://schemas.microsoft.com/office/drawing/2014/main" id="{7D54F542-B0C2-4D8D-B6E1-7012F0017C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8600" y="1106241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12" name="Grafik 11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GraphicFramePr>
            <a:graphicFrameLocks/>
          </p:cNvGraphicFramePr>
          <p:nvPr/>
        </p:nvGraphicFramePr>
        <p:xfrm>
          <a:off x="228600" y="762008"/>
          <a:ext cx="8534400" cy="5257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087554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650945"/>
              </p:ext>
            </p:extLst>
          </p:nvPr>
        </p:nvGraphicFramePr>
        <p:xfrm>
          <a:off x="2133600" y="2133600"/>
          <a:ext cx="5181600" cy="24685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8562"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  <a:p>
                      <a:pPr algn="ctr"/>
                      <a:r>
                        <a:rPr lang="tr-TR" sz="2400" b="1" dirty="0"/>
                        <a:t>TÜRKİYE EKONOMİSİ VE İNŞAAT SEKTÖRÜ </a:t>
                      </a:r>
                    </a:p>
                    <a:p>
                      <a:pPr algn="ctr"/>
                      <a:r>
                        <a:rPr lang="tr-TR" sz="2400" b="1" dirty="0"/>
                        <a:t>GELİŞMELER VE BEKLENTİLER 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77786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EKONOMİK BÜYÜME ÇEYREK DÖNEMLER YÜZDE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31</a:t>
            </a:fld>
            <a:endParaRPr lang="tr-TR"/>
          </a:p>
        </p:txBody>
      </p:sp>
      <p:graphicFrame>
        <p:nvGraphicFramePr>
          <p:cNvPr id="11" name="Grafik 10">
            <a:extLst>
              <a:ext uri="{FF2B5EF4-FFF2-40B4-BE49-F238E27FC236}">
                <a16:creationId xmlns:a16="http://schemas.microsoft.com/office/drawing/2014/main" id="{00000000-0008-0000-1B00-000005000000}"/>
              </a:ext>
            </a:extLst>
          </p:cNvPr>
          <p:cNvGraphicFramePr>
            <a:graphicFrameLocks/>
          </p:cNvGraphicFramePr>
          <p:nvPr/>
        </p:nvGraphicFramePr>
        <p:xfrm>
          <a:off x="228600" y="642938"/>
          <a:ext cx="8534400" cy="541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025570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ENFLASYONDA GELİŞMELER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66700" y="6199187"/>
            <a:ext cx="85344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32</a:t>
            </a:fld>
            <a:endParaRPr lang="tr-TR"/>
          </a:p>
        </p:txBody>
      </p:sp>
      <p:graphicFrame>
        <p:nvGraphicFramePr>
          <p:cNvPr id="11" name="Grafik 10">
            <a:extLst>
              <a:ext uri="{FF2B5EF4-FFF2-40B4-BE49-F238E27FC236}">
                <a16:creationId xmlns:a16="http://schemas.microsoft.com/office/drawing/2014/main" id="{6C96AB62-951C-45C3-9E3B-0DC6B85D7EAF}"/>
              </a:ext>
            </a:extLst>
          </p:cNvPr>
          <p:cNvGraphicFramePr>
            <a:graphicFrameLocks/>
          </p:cNvGraphicFramePr>
          <p:nvPr/>
        </p:nvGraphicFramePr>
        <p:xfrm>
          <a:off x="228600" y="660401"/>
          <a:ext cx="8534400" cy="5292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7630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54864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MERKEZ BANKASI DÖVİZ REZERVLERİ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33</a:t>
            </a:fld>
            <a:endParaRPr lang="tr-TR"/>
          </a:p>
        </p:txBody>
      </p:sp>
      <p:graphicFrame>
        <p:nvGraphicFramePr>
          <p:cNvPr id="12" name="3 Grafik">
            <a:extLst>
              <a:ext uri="{FF2B5EF4-FFF2-40B4-BE49-F238E27FC236}">
                <a16:creationId xmlns:a16="http://schemas.microsoft.com/office/drawing/2014/main" id="{00000000-0008-0000-1000-000004000000}"/>
              </a:ext>
            </a:extLst>
          </p:cNvPr>
          <p:cNvGraphicFramePr>
            <a:graphicFrameLocks/>
          </p:cNvGraphicFramePr>
          <p:nvPr/>
        </p:nvGraphicFramePr>
        <p:xfrm>
          <a:off x="228600" y="660401"/>
          <a:ext cx="8505825" cy="5448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15217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TÜRK LİRASI FAİZ ORANLARI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66700" y="6199187"/>
            <a:ext cx="85344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34</a:t>
            </a:fld>
            <a:endParaRPr lang="tr-TR"/>
          </a:p>
        </p:txBody>
      </p:sp>
      <p:graphicFrame>
        <p:nvGraphicFramePr>
          <p:cNvPr id="12" name="Grafik 11">
            <a:extLst>
              <a:ext uri="{FF2B5EF4-FFF2-40B4-BE49-F238E27FC236}">
                <a16:creationId xmlns:a16="http://schemas.microsoft.com/office/drawing/2014/main" id="{6C25D083-7500-44AD-93E0-FF399C76ABD9}"/>
              </a:ext>
            </a:extLst>
          </p:cNvPr>
          <p:cNvGraphicFramePr>
            <a:graphicFrameLocks/>
          </p:cNvGraphicFramePr>
          <p:nvPr/>
        </p:nvGraphicFramePr>
        <p:xfrm>
          <a:off x="228600" y="660401"/>
          <a:ext cx="8534400" cy="5421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972951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54864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TÜRKİYE CDS PUANI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35</a:t>
            </a:fld>
            <a:endParaRPr lang="tr-TR"/>
          </a:p>
        </p:txBody>
      </p:sp>
      <p:graphicFrame>
        <p:nvGraphicFramePr>
          <p:cNvPr id="12" name="Grafik 11">
            <a:extLst>
              <a:ext uri="{FF2B5EF4-FFF2-40B4-BE49-F238E27FC236}">
                <a16:creationId xmlns:a16="http://schemas.microsoft.com/office/drawing/2014/main" id="{00000000-0008-0000-2300-000003000000}"/>
              </a:ext>
            </a:extLst>
          </p:cNvPr>
          <p:cNvGraphicFramePr>
            <a:graphicFrameLocks/>
          </p:cNvGraphicFramePr>
          <p:nvPr/>
        </p:nvGraphicFramePr>
        <p:xfrm>
          <a:off x="228599" y="676274"/>
          <a:ext cx="8534401" cy="5505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226604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TÜRK LİRASINDA DEĞER KAYBI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36</a:t>
            </a:fld>
            <a:endParaRPr lang="tr-TR"/>
          </a:p>
        </p:txBody>
      </p:sp>
      <p:graphicFrame>
        <p:nvGraphicFramePr>
          <p:cNvPr id="11" name="Grafik 10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/>
        </p:nvGraphicFramePr>
        <p:xfrm>
          <a:off x="228600" y="660402"/>
          <a:ext cx="8534400" cy="540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85298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RİSKLERDE NEREDEYİZ?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37</a:t>
            </a:fld>
            <a:endParaRPr lang="tr-TR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6C7B8CD8-7C97-42EC-A282-F47BD7386716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642938"/>
          <a:ext cx="8534400" cy="53101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791488187"/>
                    </a:ext>
                  </a:extLst>
                </a:gridCol>
                <a:gridCol w="7467600">
                  <a:extLst>
                    <a:ext uri="{9D8B030D-6E8A-4147-A177-3AD203B41FA5}">
                      <a16:colId xmlns:a16="http://schemas.microsoft.com/office/drawing/2014/main" val="447267000"/>
                    </a:ext>
                  </a:extLst>
                </a:gridCol>
              </a:tblGrid>
              <a:tr h="1699434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İSTANBUL SEÇİMLERİ;</a:t>
                      </a:r>
                    </a:p>
                    <a:p>
                      <a:r>
                        <a:rPr lang="tr-TR" sz="1400" b="1" dirty="0"/>
                        <a:t>EKONOMİYE DÖNÜŞÜ SAĞLAYACAK BİR SONUÇ OLMALI</a:t>
                      </a:r>
                    </a:p>
                    <a:p>
                      <a:endParaRPr lang="tr-TR" sz="14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65886"/>
                  </a:ext>
                </a:extLst>
              </a:tr>
              <a:tr h="1203584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ABD İLE İLİŞKİLER;</a:t>
                      </a:r>
                    </a:p>
                    <a:p>
                      <a:r>
                        <a:rPr lang="tr-TR" sz="1400" b="1" dirty="0"/>
                        <a:t>S-400 FÜZE SİSTEMLERİ ALIMI</a:t>
                      </a:r>
                    </a:p>
                    <a:p>
                      <a:r>
                        <a:rPr lang="tr-TR" sz="1400" b="1" dirty="0"/>
                        <a:t>SURİYE’DE KARŞITLIK</a:t>
                      </a:r>
                    </a:p>
                    <a:p>
                      <a:endParaRPr lang="tr-TR" sz="14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4494"/>
                  </a:ext>
                </a:extLst>
              </a:tr>
              <a:tr h="1203584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SURİYE, İDLİB; SÜREÇ SERTLEŞİYOR</a:t>
                      </a:r>
                    </a:p>
                    <a:p>
                      <a:r>
                        <a:rPr lang="tr-TR" sz="1400" b="1" dirty="0"/>
                        <a:t>KUZEY IRAK; YENİ MÜCADELE ALANI</a:t>
                      </a:r>
                    </a:p>
                    <a:p>
                      <a:endParaRPr lang="tr-TR" sz="14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366961"/>
                  </a:ext>
                </a:extLst>
              </a:tr>
              <a:tr h="1203584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DOĞU AKDENİZ’DE GERGİNLİK</a:t>
                      </a:r>
                    </a:p>
                    <a:p>
                      <a:r>
                        <a:rPr lang="tr-TR" sz="1400" b="1" dirty="0"/>
                        <a:t>PETROL VE DOĞALGAZ ARAMALARI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011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9385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TÜRKİYE EKONOMİSİ İÇİN 2 SENARYO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499" y="6216653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38</a:t>
            </a:fld>
            <a:endParaRPr lang="tr-TR"/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22CDA778-6BC9-4FC9-AA76-F0DC4E187A7B}"/>
              </a:ext>
            </a:extLst>
          </p:cNvPr>
          <p:cNvGraphicFramePr>
            <a:graphicFrameLocks noGrp="1"/>
          </p:cNvGraphicFramePr>
          <p:nvPr/>
        </p:nvGraphicFramePr>
        <p:xfrm>
          <a:off x="228601" y="685800"/>
          <a:ext cx="8534400" cy="53022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2715">
                  <a:extLst>
                    <a:ext uri="{9D8B030D-6E8A-4147-A177-3AD203B41FA5}">
                      <a16:colId xmlns:a16="http://schemas.microsoft.com/office/drawing/2014/main" val="409449"/>
                    </a:ext>
                  </a:extLst>
                </a:gridCol>
                <a:gridCol w="4957084">
                  <a:extLst>
                    <a:ext uri="{9D8B030D-6E8A-4147-A177-3AD203B41FA5}">
                      <a16:colId xmlns:a16="http://schemas.microsoft.com/office/drawing/2014/main" val="1364691151"/>
                    </a:ext>
                  </a:extLst>
                </a:gridCol>
                <a:gridCol w="2514601">
                  <a:extLst>
                    <a:ext uri="{9D8B030D-6E8A-4147-A177-3AD203B41FA5}">
                      <a16:colId xmlns:a16="http://schemas.microsoft.com/office/drawing/2014/main" val="368424541"/>
                    </a:ext>
                  </a:extLst>
                </a:gridCol>
              </a:tblGrid>
              <a:tr h="991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</a:rPr>
                        <a:t>ONOM</a:t>
                      </a: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</a:rPr>
                        <a:t>İK SENARYOLAR</a:t>
                      </a:r>
                      <a:endParaRPr lang="tr-T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</a:rPr>
                        <a:t>OLASILIK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tr-T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2724222"/>
                  </a:ext>
                </a:extLst>
              </a:tr>
              <a:tr h="21555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tr-TR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</a:rPr>
                        <a:t>YENİ EKONOMİ PROGRAMI SÜRDÜRÜLECEK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</a:rPr>
                        <a:t>VE  REEL KESİM İLE BANKALARA DESTEKLER VERİLECEK   </a:t>
                      </a:r>
                      <a:endParaRPr lang="tr-T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tr-T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7772334"/>
                  </a:ext>
                </a:extLst>
              </a:tr>
              <a:tr h="21555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tr-T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</a:rPr>
                        <a:t>DIŞSAL ŞOKLAR YAŞANACAK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</a:rPr>
                        <a:t>VEYA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</a:rPr>
                        <a:t>ŞİRKETLERİN KREDİ VE BORÇ ÖDEME SIKINTILARI  DERİNLEŞECEK VE BANKACILIK SEKTÖRÜNE BULAŞACAK </a:t>
                      </a:r>
                      <a:endParaRPr lang="tr-T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tr-T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43377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5340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İNŞAAT SEKTÖRÜ - EKONOMİK BÜYÜME KARŞILAŞTIRMA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39</a:t>
            </a:fld>
            <a:endParaRPr lang="tr-TR"/>
          </a:p>
        </p:txBody>
      </p:sp>
      <p:graphicFrame>
        <p:nvGraphicFramePr>
          <p:cNvPr id="11" name="Grafik 10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/>
        </p:nvGraphicFramePr>
        <p:xfrm>
          <a:off x="228600" y="704850"/>
          <a:ext cx="8534400" cy="5248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98586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İNŞAAT SEKTÖRÜ KENDİNE ÖZEL SORUNLARI VAR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40</a:t>
            </a:fld>
            <a:endParaRPr lang="tr-TR"/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0C12A42C-4494-4533-9627-CC0C7A3151C7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660401"/>
          <a:ext cx="8534400" cy="52927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611688048"/>
                    </a:ext>
                  </a:extLst>
                </a:gridCol>
                <a:gridCol w="7620000">
                  <a:extLst>
                    <a:ext uri="{9D8B030D-6E8A-4147-A177-3AD203B41FA5}">
                      <a16:colId xmlns:a16="http://schemas.microsoft.com/office/drawing/2014/main" val="4240609677"/>
                    </a:ext>
                  </a:extLst>
                </a:gridCol>
              </a:tblGrid>
              <a:tr h="1323181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FİNANSAL SIKINTI</a:t>
                      </a:r>
                    </a:p>
                    <a:p>
                      <a:pPr algn="ctr"/>
                      <a:r>
                        <a:rPr lang="tr-TR" sz="1400" b="1" dirty="0"/>
                        <a:t>MÜTEAHHİTLERİN MALİ YAPISI BOZULDU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570951"/>
                  </a:ext>
                </a:extLst>
              </a:tr>
              <a:tr h="1323181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TALEP SIKINTISI </a:t>
                      </a:r>
                    </a:p>
                    <a:p>
                      <a:pPr algn="ctr"/>
                      <a:r>
                        <a:rPr lang="tr-TR" sz="1400" b="1" dirty="0"/>
                        <a:t>ARZ/TALEP İLE FİYAT DENGESİ BOZULDU, YÜKSEK FAİZLER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48912"/>
                  </a:ext>
                </a:extLst>
              </a:tr>
              <a:tr h="1323181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NAKİT SIKINTISI</a:t>
                      </a:r>
                    </a:p>
                    <a:p>
                      <a:pPr algn="ctr"/>
                      <a:r>
                        <a:rPr lang="tr-TR" sz="1400" b="1" dirty="0"/>
                        <a:t>SATIŞLAR SERT DÜŞTÜ/BANKA KREDİLERİ KESİLDİ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449243"/>
                  </a:ext>
                </a:extLst>
              </a:tr>
              <a:tr h="1323181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ÖDEME SIKINTILARI</a:t>
                      </a:r>
                    </a:p>
                    <a:p>
                      <a:pPr algn="ctr"/>
                      <a:r>
                        <a:rPr lang="tr-TR" sz="1400" b="1" dirty="0"/>
                        <a:t>MÜTEAHHİTLERİN YÜKSEK DÖVİZ KREDİ BORÇLARI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194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0021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645" name="Group 93"/>
          <p:cNvGraphicFramePr>
            <a:graphicFrameLocks noGrp="1"/>
          </p:cNvGraphicFramePr>
          <p:nvPr/>
        </p:nvGraphicFramePr>
        <p:xfrm>
          <a:off x="381000" y="457200"/>
          <a:ext cx="8382000" cy="381000"/>
        </p:xfrm>
        <a:graphic>
          <a:graphicData uri="http://schemas.openxmlformats.org/drawingml/2006/table">
            <a:tbl>
              <a:tblPr/>
              <a:tblGrid>
                <a:gridCol w="838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821" name="Text Box 21"/>
          <p:cNvSpPr txBox="1">
            <a:spLocks noChangeArrowheads="1"/>
          </p:cNvSpPr>
          <p:nvPr/>
        </p:nvSpPr>
        <p:spPr bwMode="auto">
          <a:xfrm>
            <a:off x="8001000" y="64912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</a:t>
            </a:r>
            <a:r>
              <a:rPr lang="tr-TR" b="1"/>
              <a:t>     </a:t>
            </a:r>
          </a:p>
        </p:txBody>
      </p:sp>
      <p:sp>
        <p:nvSpPr>
          <p:cNvPr id="34822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graphicFrame>
        <p:nvGraphicFramePr>
          <p:cNvPr id="151642" name="Group 90"/>
          <p:cNvGraphicFramePr>
            <a:graphicFrameLocks noGrp="1"/>
          </p:cNvGraphicFramePr>
          <p:nvPr/>
        </p:nvGraphicFramePr>
        <p:xfrm>
          <a:off x="381000" y="6096000"/>
          <a:ext cx="8382000" cy="381000"/>
        </p:xfrm>
        <a:graphic>
          <a:graphicData uri="http://schemas.openxmlformats.org/drawingml/2006/table">
            <a:tbl>
              <a:tblPr/>
              <a:tblGrid>
                <a:gridCol w="838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4826" name="Picture 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1371600"/>
            <a:ext cx="3200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7" name="Text Box 95"/>
          <p:cNvSpPr txBox="1">
            <a:spLocks noChangeArrowheads="1"/>
          </p:cNvSpPr>
          <p:nvPr/>
        </p:nvSpPr>
        <p:spPr bwMode="auto">
          <a:xfrm>
            <a:off x="533400" y="5562600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b="1" dirty="0"/>
              <a:t>EKONOMİ VE STRATEJİ DANIŞMANLIK HİZMETLERİ </a:t>
            </a:r>
          </a:p>
          <a:p>
            <a:pPr algn="ctr">
              <a:spcBef>
                <a:spcPct val="50000"/>
              </a:spcBef>
            </a:pPr>
            <a:r>
              <a:rPr lang="tr-TR" sz="1200" b="1" dirty="0"/>
              <a:t>SERGÜL SOKAK SARAL SİTESİ C.BLOK D.10 GAYRETTEPE-BEŞİKTAŞ  İSTANBUL TEL 0212 352 87 95</a:t>
            </a:r>
          </a:p>
          <a:p>
            <a:pPr algn="ctr">
              <a:spcBef>
                <a:spcPct val="50000"/>
              </a:spcBef>
            </a:pPr>
            <a:r>
              <a:rPr lang="tr-TR" sz="1200" b="1" dirty="0"/>
              <a:t>www . e s d h . com . tr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847760498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Satellite Dish</Template>
  <TotalTime>39440</TotalTime>
  <Words>1730</Words>
  <Application>Microsoft Office PowerPoint</Application>
  <PresentationFormat>Ekran Gösterisi (4:3)</PresentationFormat>
  <Paragraphs>892</Paragraphs>
  <Slides>41</Slides>
  <Notes>41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7" baseType="lpstr">
      <vt:lpstr>Arial</vt:lpstr>
      <vt:lpstr>Calibri</vt:lpstr>
      <vt:lpstr>Times New Roman</vt:lpstr>
      <vt:lpstr>Wingdings</vt:lpstr>
      <vt:lpstr>Varsayılan Tasarım</vt:lpstr>
      <vt:lpstr>Chart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CAN FUAT GURLESEL</dc:creator>
  <cp:lastModifiedBy>CAN FUAT GURLESEL</cp:lastModifiedBy>
  <cp:revision>9680</cp:revision>
  <cp:lastPrinted>2017-10-10T20:59:46Z</cp:lastPrinted>
  <dcterms:created xsi:type="dcterms:W3CDTF">1601-01-01T00:00:00Z</dcterms:created>
  <dcterms:modified xsi:type="dcterms:W3CDTF">2019-06-10T23:04:57Z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