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4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notesSlides/notesSlide4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58" r:id="rId3"/>
    <p:sldId id="2798" r:id="rId4"/>
    <p:sldId id="2670" r:id="rId5"/>
    <p:sldId id="2872" r:id="rId6"/>
    <p:sldId id="1506" r:id="rId7"/>
    <p:sldId id="3053" r:id="rId8"/>
    <p:sldId id="3052" r:id="rId9"/>
    <p:sldId id="2157" r:id="rId10"/>
    <p:sldId id="3084" r:id="rId11"/>
    <p:sldId id="3129" r:id="rId12"/>
    <p:sldId id="3130" r:id="rId13"/>
    <p:sldId id="2859" r:id="rId14"/>
    <p:sldId id="3131" r:id="rId15"/>
    <p:sldId id="3132" r:id="rId16"/>
    <p:sldId id="3016" r:id="rId17"/>
    <p:sldId id="3014" r:id="rId18"/>
    <p:sldId id="3108" r:id="rId19"/>
    <p:sldId id="3133" r:id="rId20"/>
    <p:sldId id="2961" r:id="rId21"/>
    <p:sldId id="3091" r:id="rId22"/>
    <p:sldId id="3092" r:id="rId23"/>
    <p:sldId id="3076" r:id="rId24"/>
    <p:sldId id="3061" r:id="rId25"/>
    <p:sldId id="3015" r:id="rId26"/>
    <p:sldId id="3060" r:id="rId27"/>
    <p:sldId id="3134" r:id="rId28"/>
    <p:sldId id="3135" r:id="rId29"/>
    <p:sldId id="2468" r:id="rId30"/>
    <p:sldId id="3062" r:id="rId31"/>
    <p:sldId id="3082" r:id="rId32"/>
    <p:sldId id="3109" r:id="rId33"/>
    <p:sldId id="3110" r:id="rId34"/>
    <p:sldId id="3136" r:id="rId35"/>
    <p:sldId id="3111" r:id="rId36"/>
    <p:sldId id="3001" r:id="rId37"/>
    <p:sldId id="3000" r:id="rId38"/>
    <p:sldId id="3086" r:id="rId39"/>
    <p:sldId id="3087" r:id="rId40"/>
    <p:sldId id="3088" r:id="rId41"/>
    <p:sldId id="3122" r:id="rId42"/>
    <p:sldId id="2993" r:id="rId43"/>
    <p:sldId id="2991" r:id="rId44"/>
    <p:sldId id="3115" r:id="rId45"/>
    <p:sldId id="3083" r:id="rId46"/>
    <p:sldId id="3093" r:id="rId47"/>
    <p:sldId id="3085" r:id="rId48"/>
    <p:sldId id="3123" r:id="rId49"/>
    <p:sldId id="3090" r:id="rId50"/>
    <p:sldId id="3137" r:id="rId51"/>
    <p:sldId id="3139" r:id="rId52"/>
    <p:sldId id="3127" r:id="rId53"/>
    <p:sldId id="3128" r:id="rId54"/>
    <p:sldId id="3138" r:id="rId55"/>
    <p:sldId id="3124" r:id="rId56"/>
  </p:sldIdLst>
  <p:sldSz cx="9144000" cy="6858000" type="screen4x3"/>
  <p:notesSz cx="6864350" cy="99949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8" userDrawn="1">
          <p15:clr>
            <a:srgbClr val="A4A3A4"/>
          </p15:clr>
        </p15:guide>
        <p15:guide id="2" pos="216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N FUAT GURLESEL" initials="CFG" lastIdx="2" clrIdx="0">
    <p:extLst>
      <p:ext uri="{19B8F6BF-5375-455C-9EA6-DF929625EA0E}">
        <p15:presenceInfo xmlns:p15="http://schemas.microsoft.com/office/powerpoint/2012/main" userId="7460dddf8c4bba3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EC6"/>
    <a:srgbClr val="79C0D9"/>
    <a:srgbClr val="E1FEBA"/>
    <a:srgbClr val="DDDBDB"/>
    <a:srgbClr val="B4DCEA"/>
    <a:srgbClr val="DEDEDE"/>
    <a:srgbClr val="FF3300"/>
    <a:srgbClr val="328FB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EBBBCC-DAD2-459C-BE2E-F6DE35CF9A28}" styleName="Koyu Stil 2 - Vurgu 3/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Açık Stil 2 - Vurgu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Koyu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709" autoAdjust="0"/>
  </p:normalViewPr>
  <p:slideViewPr>
    <p:cSldViewPr>
      <p:cViewPr varScale="1">
        <p:scale>
          <a:sx n="108" d="100"/>
          <a:sy n="108" d="100"/>
        </p:scale>
        <p:origin x="84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240" y="-96"/>
      </p:cViewPr>
      <p:guideLst>
        <p:guide orient="horz" pos="3148"/>
        <p:guide pos="216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714007971225818E-2"/>
          <c:y val="5.8613686346342432E-2"/>
          <c:w val="0.90112549820161369"/>
          <c:h val="0.89046067965578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 DÜNYA BÜYÜME VE GELİR '!$B$1</c:f>
              <c:strCache>
                <c:ptCount val="1"/>
                <c:pt idx="0">
                  <c:v>DÜNYA EKONOMİSİ BÜYÜME YÜZDE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DÜNYA BÜYÜME VE GELİR '!$A$9:$A$21</c:f>
              <c:strCach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 GT</c:v>
                </c:pt>
                <c:pt idx="12">
                  <c:v>2020 T</c:v>
                </c:pt>
              </c:strCache>
            </c:strRef>
          </c:cat>
          <c:val>
            <c:numRef>
              <c:f>' DÜNYA BÜYÜME VE GELİR '!$B$9:$B$21</c:f>
              <c:numCache>
                <c:formatCode>0.0</c:formatCode>
                <c:ptCount val="13"/>
                <c:pt idx="0">
                  <c:v>1.5</c:v>
                </c:pt>
                <c:pt idx="1">
                  <c:v>-2</c:v>
                </c:pt>
                <c:pt idx="2">
                  <c:v>4.0999999999999996</c:v>
                </c:pt>
                <c:pt idx="3">
                  <c:v>3.1</c:v>
                </c:pt>
                <c:pt idx="4">
                  <c:v>2.5</c:v>
                </c:pt>
                <c:pt idx="5">
                  <c:v>2.6</c:v>
                </c:pt>
                <c:pt idx="6">
                  <c:v>2.8</c:v>
                </c:pt>
                <c:pt idx="7">
                  <c:v>2.8</c:v>
                </c:pt>
                <c:pt idx="8">
                  <c:v>2.5</c:v>
                </c:pt>
                <c:pt idx="9">
                  <c:v>3.2</c:v>
                </c:pt>
                <c:pt idx="10">
                  <c:v>3</c:v>
                </c:pt>
                <c:pt idx="11">
                  <c:v>2.5</c:v>
                </c:pt>
                <c:pt idx="1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A6-4ECF-9689-3D673BED3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318304"/>
        <c:axId val="139318696"/>
      </c:barChart>
      <c:catAx>
        <c:axId val="13931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9318696"/>
        <c:crosses val="autoZero"/>
        <c:auto val="1"/>
        <c:lblAlgn val="ctr"/>
        <c:lblOffset val="100"/>
        <c:noMultiLvlLbl val="0"/>
      </c:catAx>
      <c:valAx>
        <c:axId val="139318696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9318304"/>
        <c:crosses val="autoZero"/>
        <c:crossBetween val="between"/>
        <c:majorUnit val="0.5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6.3457536557930252E-2"/>
          <c:y val="8.30661615411281E-2"/>
          <c:w val="0.9097567491563554"/>
          <c:h val="0.8781758530183728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 DÜNYA BÜYÜME VE GELİR '!$C$43</c:f>
              <c:strCache>
                <c:ptCount val="1"/>
                <c:pt idx="0">
                  <c:v>DÜNYA MAL TİCARETİ MİKTAR BÜYÜME  YÜZDE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DÜNYA BÜYÜME VE GELİR '!$A$50:$A$62</c:f>
              <c:strCach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 GT</c:v>
                </c:pt>
                <c:pt idx="12">
                  <c:v>2020 T</c:v>
                </c:pt>
              </c:strCache>
            </c:strRef>
          </c:cat>
          <c:val>
            <c:numRef>
              <c:f>' DÜNYA BÜYÜME VE GELİR '!$C$50:$C$62</c:f>
              <c:numCache>
                <c:formatCode>0.0</c:formatCode>
                <c:ptCount val="13"/>
                <c:pt idx="0">
                  <c:v>2</c:v>
                </c:pt>
                <c:pt idx="1">
                  <c:v>-12</c:v>
                </c:pt>
                <c:pt idx="2">
                  <c:v>14</c:v>
                </c:pt>
                <c:pt idx="3">
                  <c:v>5.3</c:v>
                </c:pt>
                <c:pt idx="4">
                  <c:v>2.2000000000000002</c:v>
                </c:pt>
                <c:pt idx="5">
                  <c:v>2.4</c:v>
                </c:pt>
                <c:pt idx="6">
                  <c:v>2.7</c:v>
                </c:pt>
                <c:pt idx="7">
                  <c:v>2.2999999999999998</c:v>
                </c:pt>
                <c:pt idx="8">
                  <c:v>1.6</c:v>
                </c:pt>
                <c:pt idx="9">
                  <c:v>4.5999999999999996</c:v>
                </c:pt>
                <c:pt idx="10">
                  <c:v>3</c:v>
                </c:pt>
                <c:pt idx="11">
                  <c:v>2</c:v>
                </c:pt>
                <c:pt idx="12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16-40F3-BA0A-FE0DFAC0C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422608"/>
        <c:axId val="650423920"/>
      </c:barChart>
      <c:catAx>
        <c:axId val="65042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650423920"/>
        <c:crosses val="autoZero"/>
        <c:auto val="1"/>
        <c:lblAlgn val="ctr"/>
        <c:lblOffset val="100"/>
        <c:noMultiLvlLbl val="0"/>
      </c:catAx>
      <c:valAx>
        <c:axId val="65042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650422608"/>
        <c:crosses val="autoZero"/>
        <c:crossBetween val="between"/>
      </c:valAx>
      <c:spPr>
        <a:solidFill>
          <a:srgbClr val="FFFFFF">
            <a:lumMod val="95000"/>
          </a:srgb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'FED FAİZ ARTIŞI '!$B$2</c:f>
              <c:strCache>
                <c:ptCount val="1"/>
                <c:pt idx="0">
                  <c:v>FED FAİZ BEKLENTİLERİ -1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'FED FAİZ ARTIŞI '!$A$16:$A$25</c:f>
              <c:strCache>
                <c:ptCount val="10"/>
                <c:pt idx="0">
                  <c:v>2018 Q1</c:v>
                </c:pt>
                <c:pt idx="1">
                  <c:v>2018 Q2</c:v>
                </c:pt>
                <c:pt idx="2">
                  <c:v>2018 Q3</c:v>
                </c:pt>
                <c:pt idx="3">
                  <c:v>2018 Q4</c:v>
                </c:pt>
                <c:pt idx="4">
                  <c:v>2019 Q1</c:v>
                </c:pt>
                <c:pt idx="5">
                  <c:v>2019 Q2</c:v>
                </c:pt>
                <c:pt idx="6">
                  <c:v>2019 TEMMUZ</c:v>
                </c:pt>
                <c:pt idx="7">
                  <c:v>2019 EYLÜL</c:v>
                </c:pt>
                <c:pt idx="8">
                  <c:v>2019 EKİM</c:v>
                </c:pt>
                <c:pt idx="9">
                  <c:v>2019 ARALIK</c:v>
                </c:pt>
              </c:strCache>
            </c:strRef>
          </c:cat>
          <c:val>
            <c:numRef>
              <c:f>'FED FAİZ ARTIŞI '!$B$16:$B$25</c:f>
              <c:numCache>
                <c:formatCode>0.00</c:formatCode>
                <c:ptCount val="10"/>
                <c:pt idx="0">
                  <c:v>1.75</c:v>
                </c:pt>
                <c:pt idx="1">
                  <c:v>2</c:v>
                </c:pt>
                <c:pt idx="2">
                  <c:v>2.25</c:v>
                </c:pt>
                <c:pt idx="3">
                  <c:v>2.5</c:v>
                </c:pt>
                <c:pt idx="4">
                  <c:v>2.5</c:v>
                </c:pt>
                <c:pt idx="5">
                  <c:v>2.5</c:v>
                </c:pt>
                <c:pt idx="6">
                  <c:v>2.25</c:v>
                </c:pt>
                <c:pt idx="7">
                  <c:v>2</c:v>
                </c:pt>
                <c:pt idx="8">
                  <c:v>2</c:v>
                </c:pt>
                <c:pt idx="9">
                  <c:v>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8C-4FBC-BDFA-B87B81D4F7BD}"/>
            </c:ext>
          </c:extLst>
        </c:ser>
        <c:ser>
          <c:idx val="1"/>
          <c:order val="1"/>
          <c:tx>
            <c:strRef>
              <c:f>'FED FAİZ ARTIŞI '!$C$2</c:f>
              <c:strCache>
                <c:ptCount val="1"/>
                <c:pt idx="0">
                  <c:v>FED FAİZ BEKLENTİLERİ PİYASA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8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8C-4FBC-BDFA-B87B81D4F7BD}"/>
                </c:ext>
              </c:extLst>
            </c:dLbl>
            <c:dLbl>
              <c:idx val="9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8C-4FBC-BDFA-B87B81D4F7BD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8C-4FBC-BDFA-B87B81D4F7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'FED FAİZ ARTIŞI '!$A$16:$A$25</c:f>
              <c:strCache>
                <c:ptCount val="10"/>
                <c:pt idx="0">
                  <c:v>2018 Q1</c:v>
                </c:pt>
                <c:pt idx="1">
                  <c:v>2018 Q2</c:v>
                </c:pt>
                <c:pt idx="2">
                  <c:v>2018 Q3</c:v>
                </c:pt>
                <c:pt idx="3">
                  <c:v>2018 Q4</c:v>
                </c:pt>
                <c:pt idx="4">
                  <c:v>2019 Q1</c:v>
                </c:pt>
                <c:pt idx="5">
                  <c:v>2019 Q2</c:v>
                </c:pt>
                <c:pt idx="6">
                  <c:v>2019 TEMMUZ</c:v>
                </c:pt>
                <c:pt idx="7">
                  <c:v>2019 EYLÜL</c:v>
                </c:pt>
                <c:pt idx="8">
                  <c:v>2019 EKİM</c:v>
                </c:pt>
                <c:pt idx="9">
                  <c:v>2019 ARALIK</c:v>
                </c:pt>
              </c:strCache>
            </c:strRef>
          </c:cat>
          <c:val>
            <c:numRef>
              <c:f>'FED FAİZ ARTIŞI '!$C$16:$C$25</c:f>
              <c:numCache>
                <c:formatCode>0.00</c:formatCode>
                <c:ptCount val="10"/>
                <c:pt idx="0">
                  <c:v>1.75</c:v>
                </c:pt>
                <c:pt idx="1">
                  <c:v>2</c:v>
                </c:pt>
                <c:pt idx="2">
                  <c:v>2.25</c:v>
                </c:pt>
                <c:pt idx="3">
                  <c:v>2.5</c:v>
                </c:pt>
                <c:pt idx="4">
                  <c:v>2.5</c:v>
                </c:pt>
                <c:pt idx="5">
                  <c:v>2.5</c:v>
                </c:pt>
                <c:pt idx="6">
                  <c:v>2.25</c:v>
                </c:pt>
                <c:pt idx="7">
                  <c:v>2</c:v>
                </c:pt>
                <c:pt idx="8">
                  <c:v>1.75</c:v>
                </c:pt>
                <c:pt idx="9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8C-4FBC-BDFA-B87B81D4F7BD}"/>
            </c:ext>
          </c:extLst>
        </c:ser>
        <c:ser>
          <c:idx val="2"/>
          <c:order val="2"/>
          <c:tx>
            <c:strRef>
              <c:f>'FED FAİZ ARTIŞI '!$D$2</c:f>
              <c:strCache>
                <c:ptCount val="1"/>
                <c:pt idx="0">
                  <c:v>FED FAİZ BEKLENTİLERİ - 2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'FED FAİZ ARTIŞI '!$A$16:$A$25</c:f>
              <c:strCache>
                <c:ptCount val="10"/>
                <c:pt idx="0">
                  <c:v>2018 Q1</c:v>
                </c:pt>
                <c:pt idx="1">
                  <c:v>2018 Q2</c:v>
                </c:pt>
                <c:pt idx="2">
                  <c:v>2018 Q3</c:v>
                </c:pt>
                <c:pt idx="3">
                  <c:v>2018 Q4</c:v>
                </c:pt>
                <c:pt idx="4">
                  <c:v>2019 Q1</c:v>
                </c:pt>
                <c:pt idx="5">
                  <c:v>2019 Q2</c:v>
                </c:pt>
                <c:pt idx="6">
                  <c:v>2019 TEMMUZ</c:v>
                </c:pt>
                <c:pt idx="7">
                  <c:v>2019 EYLÜL</c:v>
                </c:pt>
                <c:pt idx="8">
                  <c:v>2019 EKİM</c:v>
                </c:pt>
                <c:pt idx="9">
                  <c:v>2019 ARALIK</c:v>
                </c:pt>
              </c:strCache>
            </c:strRef>
          </c:cat>
          <c:val>
            <c:numRef>
              <c:f>'FED FAİZ ARTIŞI '!$D$25</c:f>
              <c:numCache>
                <c:formatCode>0.00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8C-4FBC-BDFA-B87B81D4F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9861024"/>
        <c:axId val="379854464"/>
      </c:lineChart>
      <c:catAx>
        <c:axId val="37986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79854464"/>
        <c:crosses val="autoZero"/>
        <c:auto val="1"/>
        <c:lblAlgn val="ctr"/>
        <c:lblOffset val="100"/>
        <c:noMultiLvlLbl val="0"/>
      </c:catAx>
      <c:valAx>
        <c:axId val="379854464"/>
        <c:scaling>
          <c:orientation val="minMax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7986102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279328365204348"/>
          <c:y val="0.94629127215147169"/>
          <c:w val="0.67941331552305961"/>
          <c:h val="3.96212654127839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b="1">
                <a:solidFill>
                  <a:schemeClr val="tx1"/>
                </a:solidFill>
              </a:rPr>
              <a:t>AVRUPA MERKEZ BANKASI FAİZLERİ YÜZDE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5.7201153672570469E-2"/>
          <c:y val="6.4852572024852978E-2"/>
          <c:w val="0.92804365003209277"/>
          <c:h val="0.61623573854812919"/>
        </c:manualLayout>
      </c:layout>
      <c:lineChart>
        <c:grouping val="standard"/>
        <c:varyColors val="0"/>
        <c:ser>
          <c:idx val="0"/>
          <c:order val="0"/>
          <c:tx>
            <c:strRef>
              <c:f>'AMB FAİZLER'!$B$2</c:f>
              <c:strCache>
                <c:ptCount val="1"/>
                <c:pt idx="0">
                  <c:v>POLİTİKA FAİZİ YÜZDE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'AMB FAİZLER'!$A$3:$A$22</c:f>
              <c:strCache>
                <c:ptCount val="20"/>
                <c:pt idx="0">
                  <c:v> 15 EKİM 2008</c:v>
                </c:pt>
                <c:pt idx="1">
                  <c:v> 12 KASIM 2008</c:v>
                </c:pt>
                <c:pt idx="2">
                  <c:v> 10 ARALIK 2008</c:v>
                </c:pt>
                <c:pt idx="3">
                  <c:v> 21 OCAK 2009</c:v>
                </c:pt>
                <c:pt idx="4">
                  <c:v> 11 MART 2009</c:v>
                </c:pt>
                <c:pt idx="5">
                  <c:v> 8 NİSAN 2009</c:v>
                </c:pt>
                <c:pt idx="6">
                  <c:v> 13 MAYIS 2009</c:v>
                </c:pt>
                <c:pt idx="7">
                  <c:v> 13 NİSAN 2011</c:v>
                </c:pt>
                <c:pt idx="8">
                  <c:v> 13 TEMMUZ 2011</c:v>
                </c:pt>
                <c:pt idx="9">
                  <c:v> 9 KASIM 2011</c:v>
                </c:pt>
                <c:pt idx="10">
                  <c:v> 14 ARALIK 2011</c:v>
                </c:pt>
                <c:pt idx="11">
                  <c:v> 11 TEMMUZ 2012</c:v>
                </c:pt>
                <c:pt idx="12">
                  <c:v> 8 MAYIS 2013</c:v>
                </c:pt>
                <c:pt idx="13">
                  <c:v> 13 KASIM 2013</c:v>
                </c:pt>
                <c:pt idx="14">
                  <c:v> 11 HAZİRAN 2014</c:v>
                </c:pt>
                <c:pt idx="15">
                  <c:v> 10 EYLÜL 2014</c:v>
                </c:pt>
                <c:pt idx="16">
                  <c:v> 9 ARALIK 2015</c:v>
                </c:pt>
                <c:pt idx="17">
                  <c:v> 16 MART 2016</c:v>
                </c:pt>
                <c:pt idx="18">
                  <c:v> 31 AĞUSTOS 2019</c:v>
                </c:pt>
                <c:pt idx="19">
                  <c:v> 12 EYLÜL 2019</c:v>
                </c:pt>
              </c:strCache>
            </c:strRef>
          </c:cat>
          <c:val>
            <c:numRef>
              <c:f>'AMB FAİZLER'!$B$3:$B$22</c:f>
              <c:numCache>
                <c:formatCode>0.00</c:formatCode>
                <c:ptCount val="20"/>
                <c:pt idx="0">
                  <c:v>3.75</c:v>
                </c:pt>
                <c:pt idx="1">
                  <c:v>3.25</c:v>
                </c:pt>
                <c:pt idx="2">
                  <c:v>2.5</c:v>
                </c:pt>
                <c:pt idx="3">
                  <c:v>2</c:v>
                </c:pt>
                <c:pt idx="4">
                  <c:v>1.5</c:v>
                </c:pt>
                <c:pt idx="5">
                  <c:v>1.25</c:v>
                </c:pt>
                <c:pt idx="6">
                  <c:v>1</c:v>
                </c:pt>
                <c:pt idx="7">
                  <c:v>1.25</c:v>
                </c:pt>
                <c:pt idx="8">
                  <c:v>1.5</c:v>
                </c:pt>
                <c:pt idx="9">
                  <c:v>1.25</c:v>
                </c:pt>
                <c:pt idx="10">
                  <c:v>1</c:v>
                </c:pt>
                <c:pt idx="11">
                  <c:v>0.75</c:v>
                </c:pt>
                <c:pt idx="12">
                  <c:v>0.5</c:v>
                </c:pt>
                <c:pt idx="13">
                  <c:v>0.25</c:v>
                </c:pt>
                <c:pt idx="14">
                  <c:v>0.15</c:v>
                </c:pt>
                <c:pt idx="15">
                  <c:v>0.05</c:v>
                </c:pt>
                <c:pt idx="16">
                  <c:v>0.05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83-4503-A111-24ECCBF624ED}"/>
            </c:ext>
          </c:extLst>
        </c:ser>
        <c:ser>
          <c:idx val="1"/>
          <c:order val="1"/>
          <c:tx>
            <c:strRef>
              <c:f>'AMB FAİZLER'!$C$2</c:f>
              <c:strCache>
                <c:ptCount val="1"/>
                <c:pt idx="0">
                  <c:v>MEVDUAT FAİZİ YÜZDE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1.8009701912260968E-2"/>
                  <c:y val="7.1820348415753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28-4BF7-8FC5-2BB00A5E9435}"/>
                </c:ext>
              </c:extLst>
            </c:dLbl>
            <c:dLbl>
              <c:idx val="6"/>
              <c:layout>
                <c:manualLayout>
                  <c:x val="-1.9497797150356204E-2"/>
                  <c:y val="0.1084695671044308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28-4BF7-8FC5-2BB00A5E94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'AMB FAİZLER'!$A$3:$A$22</c:f>
              <c:strCache>
                <c:ptCount val="20"/>
                <c:pt idx="0">
                  <c:v> 15 EKİM 2008</c:v>
                </c:pt>
                <c:pt idx="1">
                  <c:v> 12 KASIM 2008</c:v>
                </c:pt>
                <c:pt idx="2">
                  <c:v> 10 ARALIK 2008</c:v>
                </c:pt>
                <c:pt idx="3">
                  <c:v> 21 OCAK 2009</c:v>
                </c:pt>
                <c:pt idx="4">
                  <c:v> 11 MART 2009</c:v>
                </c:pt>
                <c:pt idx="5">
                  <c:v> 8 NİSAN 2009</c:v>
                </c:pt>
                <c:pt idx="6">
                  <c:v> 13 MAYIS 2009</c:v>
                </c:pt>
                <c:pt idx="7">
                  <c:v> 13 NİSAN 2011</c:v>
                </c:pt>
                <c:pt idx="8">
                  <c:v> 13 TEMMUZ 2011</c:v>
                </c:pt>
                <c:pt idx="9">
                  <c:v> 9 KASIM 2011</c:v>
                </c:pt>
                <c:pt idx="10">
                  <c:v> 14 ARALIK 2011</c:v>
                </c:pt>
                <c:pt idx="11">
                  <c:v> 11 TEMMUZ 2012</c:v>
                </c:pt>
                <c:pt idx="12">
                  <c:v> 8 MAYIS 2013</c:v>
                </c:pt>
                <c:pt idx="13">
                  <c:v> 13 KASIM 2013</c:v>
                </c:pt>
                <c:pt idx="14">
                  <c:v> 11 HAZİRAN 2014</c:v>
                </c:pt>
                <c:pt idx="15">
                  <c:v> 10 EYLÜL 2014</c:v>
                </c:pt>
                <c:pt idx="16">
                  <c:v> 9 ARALIK 2015</c:v>
                </c:pt>
                <c:pt idx="17">
                  <c:v> 16 MART 2016</c:v>
                </c:pt>
                <c:pt idx="18">
                  <c:v> 31 AĞUSTOS 2019</c:v>
                </c:pt>
                <c:pt idx="19">
                  <c:v> 12 EYLÜL 2019</c:v>
                </c:pt>
              </c:strCache>
            </c:strRef>
          </c:cat>
          <c:val>
            <c:numRef>
              <c:f>'AMB FAİZLER'!$C$3:$C$22</c:f>
              <c:numCache>
                <c:formatCode>General</c:formatCode>
                <c:ptCount val="20"/>
                <c:pt idx="0">
                  <c:v>3.25</c:v>
                </c:pt>
                <c:pt idx="1">
                  <c:v>2.75</c:v>
                </c:pt>
                <c:pt idx="2" formatCode="0.00">
                  <c:v>2</c:v>
                </c:pt>
                <c:pt idx="3" formatCode="0.00">
                  <c:v>1</c:v>
                </c:pt>
                <c:pt idx="4" formatCode="0.00">
                  <c:v>0.5</c:v>
                </c:pt>
                <c:pt idx="5" formatCode="0.00">
                  <c:v>0.25</c:v>
                </c:pt>
                <c:pt idx="6" formatCode="0.00">
                  <c:v>0.25</c:v>
                </c:pt>
                <c:pt idx="7" formatCode="0.00">
                  <c:v>0.5</c:v>
                </c:pt>
                <c:pt idx="8">
                  <c:v>0.75</c:v>
                </c:pt>
                <c:pt idx="9" formatCode="0.00">
                  <c:v>0.5</c:v>
                </c:pt>
                <c:pt idx="10">
                  <c:v>0.25</c:v>
                </c:pt>
                <c:pt idx="11" formatCode="0.00">
                  <c:v>0</c:v>
                </c:pt>
                <c:pt idx="12" formatCode="0.00">
                  <c:v>0</c:v>
                </c:pt>
                <c:pt idx="13" formatCode="0.00">
                  <c:v>0</c:v>
                </c:pt>
                <c:pt idx="14" formatCode="0.00">
                  <c:v>-0.1</c:v>
                </c:pt>
                <c:pt idx="15" formatCode="0.00">
                  <c:v>-0.2</c:v>
                </c:pt>
                <c:pt idx="16" formatCode="0.00">
                  <c:v>-0.3</c:v>
                </c:pt>
                <c:pt idx="17" formatCode="0.00">
                  <c:v>-0.4</c:v>
                </c:pt>
                <c:pt idx="18" formatCode="0.00">
                  <c:v>-0.4</c:v>
                </c:pt>
                <c:pt idx="19" formatCode="0.00">
                  <c:v>-0.5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83-4503-A111-24ECCBF62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7853152"/>
        <c:axId val="557863320"/>
      </c:lineChart>
      <c:catAx>
        <c:axId val="55785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57863320"/>
        <c:crosses val="autoZero"/>
        <c:auto val="1"/>
        <c:lblAlgn val="ctr"/>
        <c:lblOffset val="100"/>
        <c:noMultiLvlLbl val="0"/>
      </c:catAx>
      <c:valAx>
        <c:axId val="55786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5785315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tr-TR" b="1">
                <a:solidFill>
                  <a:schemeClr val="tx1"/>
                </a:solidFill>
              </a:rPr>
              <a:t>TÜRKİYE KREDİ İFLAS TAKAS (CDS) PUANI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6.6925250644395043E-2"/>
          <c:y val="6.7234830940250109E-2"/>
          <c:w val="0.9174039919200041"/>
          <c:h val="0.77048334802551943"/>
        </c:manualLayout>
      </c:layout>
      <c:lineChart>
        <c:grouping val="standard"/>
        <c:varyColors val="0"/>
        <c:ser>
          <c:idx val="0"/>
          <c:order val="0"/>
          <c:tx>
            <c:strRef>
              <c:f>'türk dış borç + cds'!$B$18</c:f>
              <c:strCache>
                <c:ptCount val="1"/>
                <c:pt idx="0">
                  <c:v>TÜRKİYE CDS PUANI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3"/>
              <c:layout>
                <c:manualLayout>
                  <c:x val="-4.1823290666468123E-2"/>
                  <c:y val="-6.81544527414738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DD-467B-AC53-04827CC168CB}"/>
                </c:ext>
              </c:extLst>
            </c:dLbl>
            <c:dLbl>
              <c:idx val="30"/>
              <c:layout>
                <c:manualLayout>
                  <c:x val="-4.033186653139724E-2"/>
                  <c:y val="8.87082638643046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DD-467B-AC53-04827CC168CB}"/>
                </c:ext>
              </c:extLst>
            </c:dLbl>
            <c:dLbl>
              <c:idx val="35"/>
              <c:layout>
                <c:manualLayout>
                  <c:x val="-4.1823290666468123E-2"/>
                  <c:y val="-7.50748667093758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FDD-467B-AC53-04827CC168CB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DD-467B-AC53-04827CC168CB}"/>
                </c:ext>
              </c:extLst>
            </c:dLbl>
            <c:dLbl>
              <c:idx val="41"/>
              <c:layout>
                <c:manualLayout>
                  <c:x val="-6.9969869709422428E-2"/>
                  <c:y val="4.7185780056892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DD-467B-AC53-04827CC168CB}"/>
                </c:ext>
              </c:extLst>
            </c:dLbl>
            <c:dLbl>
              <c:idx val="42"/>
              <c:layout>
                <c:manualLayout>
                  <c:x val="-1.2957187554570673E-2"/>
                  <c:y val="-0.12813137379662448"/>
                </c:manualLayout>
              </c:layout>
              <c:tx>
                <c:rich>
                  <a:bodyPr/>
                  <a:lstStyle/>
                  <a:p>
                    <a:fld id="{AEBF4931-6927-4A76-B808-425C3EBB3EAC}" type="VALUE">
                      <a:rPr lang="en-US">
                        <a:solidFill>
                          <a:schemeClr val="tx1"/>
                        </a:solidFill>
                      </a:rPr>
                      <a:pPr/>
                      <a:t>[DEĞER]</a:t>
                    </a:fld>
                    <a:endParaRPr lang="tr-T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FDD-467B-AC53-04827CC168CB}"/>
                </c:ext>
              </c:extLst>
            </c:dLbl>
            <c:dLbl>
              <c:idx val="43"/>
              <c:layout>
                <c:manualLayout>
                  <c:x val="-3.6250414105067422E-2"/>
                  <c:y val="0.2225029339104098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354,50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DD-467B-AC53-04827CC168CB}"/>
                </c:ext>
              </c:extLst>
            </c:dLbl>
            <c:dLbl>
              <c:idx val="45"/>
              <c:layout>
                <c:manualLayout>
                  <c:x val="-2.5390669907419637E-2"/>
                  <c:y val="6.33334126486640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DD-467B-AC53-04827CC168CB}"/>
                </c:ext>
              </c:extLst>
            </c:dLbl>
            <c:dLbl>
              <c:idx val="47"/>
              <c:layout>
                <c:manualLayout>
                  <c:x val="-4.1076942926859025E-2"/>
                  <c:y val="-9.1222499301147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DD-467B-AC53-04827CC168CB}"/>
                </c:ext>
              </c:extLst>
            </c:dLbl>
            <c:dLbl>
              <c:idx val="51"/>
              <c:layout>
                <c:manualLayout>
                  <c:x val="0"/>
                  <c:y val="-8.4302085333245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FDD-467B-AC53-04827CC168CB}"/>
                </c:ext>
              </c:extLst>
            </c:dLbl>
            <c:dLbl>
              <c:idx val="53"/>
              <c:layout>
                <c:manualLayout>
                  <c:x val="-3.0217215451862525E-2"/>
                  <c:y val="7.71742405844679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FDD-467B-AC53-04827CC168CB}"/>
                </c:ext>
              </c:extLst>
            </c:dLbl>
            <c:dLbl>
              <c:idx val="54"/>
              <c:layout>
                <c:manualLayout>
                  <c:x val="-7.9131768601277462E-4"/>
                  <c:y val="-4.9700015493735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FDD-467B-AC53-04827CC168CB}"/>
                </c:ext>
              </c:extLst>
            </c:dLbl>
            <c:dLbl>
              <c:idx val="55"/>
              <c:layout>
                <c:manualLayout>
                  <c:x val="-6.2796397876852025E-2"/>
                  <c:y val="-5.66204294616372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FDD-467B-AC53-04827CC168CB}"/>
                </c:ext>
              </c:extLst>
            </c:dLbl>
            <c:dLbl>
              <c:idx val="57"/>
              <c:layout>
                <c:manualLayout>
                  <c:x val="-2.9068630627319805E-2"/>
                  <c:y val="6.56402173046313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FDD-467B-AC53-04827CC168CB}"/>
                </c:ext>
              </c:extLst>
            </c:dLbl>
            <c:dLbl>
              <c:idx val="59"/>
              <c:layout>
                <c:manualLayout>
                  <c:x val="-6.0331819305536102E-3"/>
                  <c:y val="-7.9688476021310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FDD-467B-AC53-04827CC168CB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'türk dış borç + cds'!$A$67:$A$110</c:f>
              <c:strCache>
                <c:ptCount val="44"/>
                <c:pt idx="0">
                  <c:v>2016 ARALIK </c:v>
                </c:pt>
                <c:pt idx="1">
                  <c:v>OCAK</c:v>
                </c:pt>
                <c:pt idx="2">
                  <c:v>ŞUBAT</c:v>
                </c:pt>
                <c:pt idx="3">
                  <c:v>MART </c:v>
                </c:pt>
                <c:pt idx="4">
                  <c:v>NİSAN</c:v>
                </c:pt>
                <c:pt idx="5">
                  <c:v>MAYIS</c:v>
                </c:pt>
                <c:pt idx="6">
                  <c:v>HAZİRAN</c:v>
                </c:pt>
                <c:pt idx="7">
                  <c:v>TEMMUZ</c:v>
                </c:pt>
                <c:pt idx="8">
                  <c:v>AĞUSTOS</c:v>
                </c:pt>
                <c:pt idx="9">
                  <c:v>EYLÜL</c:v>
                </c:pt>
                <c:pt idx="10">
                  <c:v>EKİM</c:v>
                </c:pt>
                <c:pt idx="11">
                  <c:v>KASIM</c:v>
                </c:pt>
                <c:pt idx="12">
                  <c:v>2017 ARALIK</c:v>
                </c:pt>
                <c:pt idx="13">
                  <c:v>OCAK</c:v>
                </c:pt>
                <c:pt idx="14">
                  <c:v>ŞUBAT</c:v>
                </c:pt>
                <c:pt idx="15">
                  <c:v>MART</c:v>
                </c:pt>
                <c:pt idx="16">
                  <c:v>NİSAN</c:v>
                </c:pt>
                <c:pt idx="17">
                  <c:v>MAYIS (21)</c:v>
                </c:pt>
                <c:pt idx="18">
                  <c:v>MAYIS</c:v>
                </c:pt>
                <c:pt idx="19">
                  <c:v>HAZİRAN (22)</c:v>
                </c:pt>
                <c:pt idx="20">
                  <c:v>HAZİRAN </c:v>
                </c:pt>
                <c:pt idx="21">
                  <c:v>TEMMUZ (16)</c:v>
                </c:pt>
                <c:pt idx="22">
                  <c:v>TEMMUZ</c:v>
                </c:pt>
                <c:pt idx="23">
                  <c:v>AĞUSTOS (13)</c:v>
                </c:pt>
                <c:pt idx="24">
                  <c:v>AĞUSTOS</c:v>
                </c:pt>
                <c:pt idx="25">
                  <c:v>EYLÜL </c:v>
                </c:pt>
                <c:pt idx="26">
                  <c:v>EKİM </c:v>
                </c:pt>
                <c:pt idx="27">
                  <c:v>KASIM</c:v>
                </c:pt>
                <c:pt idx="28">
                  <c:v>2018 ARALIK</c:v>
                </c:pt>
                <c:pt idx="29">
                  <c:v>OCAK</c:v>
                </c:pt>
                <c:pt idx="30">
                  <c:v>ŞUBAT</c:v>
                </c:pt>
                <c:pt idx="31">
                  <c:v>MART (26)</c:v>
                </c:pt>
                <c:pt idx="32">
                  <c:v>MART</c:v>
                </c:pt>
                <c:pt idx="33">
                  <c:v>NİSAN (5)</c:v>
                </c:pt>
                <c:pt idx="34">
                  <c:v>NİSAN </c:v>
                </c:pt>
                <c:pt idx="35">
                  <c:v>MAYIS (20)</c:v>
                </c:pt>
                <c:pt idx="36">
                  <c:v>MAYIS</c:v>
                </c:pt>
                <c:pt idx="37">
                  <c:v>HAZİRAN (10)</c:v>
                </c:pt>
                <c:pt idx="38">
                  <c:v>HAZİRAN (21)</c:v>
                </c:pt>
                <c:pt idx="39">
                  <c:v>HAZİRAN (24)</c:v>
                </c:pt>
                <c:pt idx="40">
                  <c:v>HAZİRAN</c:v>
                </c:pt>
                <c:pt idx="41">
                  <c:v>TEMMUZ </c:v>
                </c:pt>
                <c:pt idx="42">
                  <c:v>AĞUSTOS </c:v>
                </c:pt>
                <c:pt idx="43">
                  <c:v>EYLÜL </c:v>
                </c:pt>
              </c:strCache>
            </c:strRef>
          </c:cat>
          <c:val>
            <c:numRef>
              <c:f>'türk dış borç + cds'!$B$67:$B$110</c:f>
              <c:numCache>
                <c:formatCode>General</c:formatCode>
                <c:ptCount val="44"/>
                <c:pt idx="0">
                  <c:v>273</c:v>
                </c:pt>
                <c:pt idx="1">
                  <c:v>267.5</c:v>
                </c:pt>
                <c:pt idx="2">
                  <c:v>241.41</c:v>
                </c:pt>
                <c:pt idx="3">
                  <c:v>239.27</c:v>
                </c:pt>
                <c:pt idx="4">
                  <c:v>208.5</c:v>
                </c:pt>
                <c:pt idx="5">
                  <c:v>198.1</c:v>
                </c:pt>
                <c:pt idx="6">
                  <c:v>194.7</c:v>
                </c:pt>
                <c:pt idx="7">
                  <c:v>182.6</c:v>
                </c:pt>
                <c:pt idx="8">
                  <c:v>160.68</c:v>
                </c:pt>
                <c:pt idx="9">
                  <c:v>185.16</c:v>
                </c:pt>
                <c:pt idx="10">
                  <c:v>188.58</c:v>
                </c:pt>
                <c:pt idx="11">
                  <c:v>201.22</c:v>
                </c:pt>
                <c:pt idx="12">
                  <c:v>154.99</c:v>
                </c:pt>
                <c:pt idx="13">
                  <c:v>163.29</c:v>
                </c:pt>
                <c:pt idx="14">
                  <c:v>170.29</c:v>
                </c:pt>
                <c:pt idx="15">
                  <c:v>195.73</c:v>
                </c:pt>
                <c:pt idx="16">
                  <c:v>199.75</c:v>
                </c:pt>
                <c:pt idx="17">
                  <c:v>291.14999999999998</c:v>
                </c:pt>
                <c:pt idx="18">
                  <c:v>268.02</c:v>
                </c:pt>
                <c:pt idx="19">
                  <c:v>324.19</c:v>
                </c:pt>
                <c:pt idx="20">
                  <c:v>299.99</c:v>
                </c:pt>
                <c:pt idx="21" formatCode="0.00">
                  <c:v>328</c:v>
                </c:pt>
                <c:pt idx="22" formatCode="0.00">
                  <c:v>321.39999999999998</c:v>
                </c:pt>
                <c:pt idx="23" formatCode="0.00">
                  <c:v>542.70000000000005</c:v>
                </c:pt>
                <c:pt idx="24" formatCode="0.00">
                  <c:v>536.13</c:v>
                </c:pt>
                <c:pt idx="25" formatCode="0.00">
                  <c:v>388</c:v>
                </c:pt>
                <c:pt idx="26" formatCode="0.00">
                  <c:v>375.2</c:v>
                </c:pt>
                <c:pt idx="27" formatCode="0.00">
                  <c:v>386.6</c:v>
                </c:pt>
                <c:pt idx="28" formatCode="0.00">
                  <c:v>358.8</c:v>
                </c:pt>
                <c:pt idx="29" formatCode="0.00">
                  <c:v>309.61</c:v>
                </c:pt>
                <c:pt idx="30" formatCode="0.00">
                  <c:v>310.39999999999998</c:v>
                </c:pt>
                <c:pt idx="31" formatCode="0.00">
                  <c:v>466</c:v>
                </c:pt>
                <c:pt idx="32" formatCode="0.00">
                  <c:v>419</c:v>
                </c:pt>
                <c:pt idx="33" formatCode="0.00">
                  <c:v>385.2</c:v>
                </c:pt>
                <c:pt idx="34" formatCode="0.00">
                  <c:v>447</c:v>
                </c:pt>
                <c:pt idx="35" formatCode="0.00">
                  <c:v>524.4</c:v>
                </c:pt>
                <c:pt idx="36" formatCode="0.00">
                  <c:v>485.8</c:v>
                </c:pt>
                <c:pt idx="37" formatCode="0.00">
                  <c:v>468</c:v>
                </c:pt>
                <c:pt idx="38" formatCode="0.00">
                  <c:v>438.4</c:v>
                </c:pt>
                <c:pt idx="39" formatCode="0.00">
                  <c:v>439</c:v>
                </c:pt>
                <c:pt idx="40" formatCode="0.00">
                  <c:v>394.71</c:v>
                </c:pt>
                <c:pt idx="41" formatCode="0.00">
                  <c:v>347.8</c:v>
                </c:pt>
                <c:pt idx="42" formatCode="0.00">
                  <c:v>421</c:v>
                </c:pt>
                <c:pt idx="43" formatCode="0.00">
                  <c:v>354.2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FDD-467B-AC53-04827CC1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50296"/>
        <c:axId val="137447944"/>
      </c:lineChart>
      <c:catAx>
        <c:axId val="13745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7447944"/>
        <c:crosses val="autoZero"/>
        <c:auto val="1"/>
        <c:lblAlgn val="ctr"/>
        <c:lblOffset val="100"/>
        <c:tickLblSkip val="1"/>
        <c:noMultiLvlLbl val="0"/>
      </c:catAx>
      <c:valAx>
        <c:axId val="137447944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7450296"/>
        <c:crosses val="autoZero"/>
        <c:crossBetween val="between"/>
      </c:valAx>
      <c:spPr>
        <a:solidFill>
          <a:schemeClr val="bg2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66835395575553E-2"/>
          <c:y val="7.2617308878771603E-2"/>
          <c:w val="0.94796259842519681"/>
          <c:h val="0.78314432185058647"/>
        </c:manualLayout>
      </c:layout>
      <c:lineChart>
        <c:grouping val="standard"/>
        <c:varyColors val="0"/>
        <c:ser>
          <c:idx val="0"/>
          <c:order val="0"/>
          <c:tx>
            <c:strRef>
              <c:f>'KREDİ BÜYÜME YILLIK'!$B$1</c:f>
              <c:strCache>
                <c:ptCount val="1"/>
                <c:pt idx="0">
                  <c:v>TİCARİ KREDİLER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'KREDİ BÜYÜME YILLIK'!$A$2:$A$46</c:f>
              <c:strCache>
                <c:ptCount val="45"/>
                <c:pt idx="0">
                  <c:v>OCAK</c:v>
                </c:pt>
                <c:pt idx="1">
                  <c:v>ŞUBAT</c:v>
                </c:pt>
                <c:pt idx="2">
                  <c:v>MART</c:v>
                </c:pt>
                <c:pt idx="3">
                  <c:v>NİSAN</c:v>
                </c:pt>
                <c:pt idx="4">
                  <c:v>MAYIS</c:v>
                </c:pt>
                <c:pt idx="5">
                  <c:v>HAZİRAN</c:v>
                </c:pt>
                <c:pt idx="6">
                  <c:v>TEMMUZ</c:v>
                </c:pt>
                <c:pt idx="7">
                  <c:v>AĞUSTOS</c:v>
                </c:pt>
                <c:pt idx="8">
                  <c:v>EYLÜL</c:v>
                </c:pt>
                <c:pt idx="9">
                  <c:v>EKİM</c:v>
                </c:pt>
                <c:pt idx="10">
                  <c:v>KASIM</c:v>
                </c:pt>
                <c:pt idx="11">
                  <c:v>2016 ARALIK</c:v>
                </c:pt>
                <c:pt idx="12">
                  <c:v>2017 OCAK</c:v>
                </c:pt>
                <c:pt idx="13">
                  <c:v>ŞUBAT</c:v>
                </c:pt>
                <c:pt idx="14">
                  <c:v>MART</c:v>
                </c:pt>
                <c:pt idx="15">
                  <c:v>NİSAN</c:v>
                </c:pt>
                <c:pt idx="16">
                  <c:v>MAYIS</c:v>
                </c:pt>
                <c:pt idx="17">
                  <c:v>HAZİRAN</c:v>
                </c:pt>
                <c:pt idx="18">
                  <c:v>TEMMUZ</c:v>
                </c:pt>
                <c:pt idx="19">
                  <c:v>AĞUSTOS</c:v>
                </c:pt>
                <c:pt idx="20">
                  <c:v>EYLÜL</c:v>
                </c:pt>
                <c:pt idx="21">
                  <c:v>EKİM</c:v>
                </c:pt>
                <c:pt idx="22">
                  <c:v>KASIM</c:v>
                </c:pt>
                <c:pt idx="23">
                  <c:v>2017 ARALIK</c:v>
                </c:pt>
                <c:pt idx="24">
                  <c:v>OCAK</c:v>
                </c:pt>
                <c:pt idx="25">
                  <c:v>ŞUBAT</c:v>
                </c:pt>
                <c:pt idx="26">
                  <c:v>MART</c:v>
                </c:pt>
                <c:pt idx="27">
                  <c:v>NİSAN</c:v>
                </c:pt>
                <c:pt idx="28">
                  <c:v>MAYIS</c:v>
                </c:pt>
                <c:pt idx="29">
                  <c:v>HAZİRAN</c:v>
                </c:pt>
                <c:pt idx="30">
                  <c:v>TEMMUZ </c:v>
                </c:pt>
                <c:pt idx="31">
                  <c:v>AĞUSTOS</c:v>
                </c:pt>
                <c:pt idx="32">
                  <c:v>EYLÜL</c:v>
                </c:pt>
                <c:pt idx="33">
                  <c:v>EKİM</c:v>
                </c:pt>
                <c:pt idx="34">
                  <c:v>KASIM</c:v>
                </c:pt>
                <c:pt idx="35">
                  <c:v>2018 ARALIK</c:v>
                </c:pt>
                <c:pt idx="36">
                  <c:v>OCAK</c:v>
                </c:pt>
                <c:pt idx="37">
                  <c:v>ŞUBAT</c:v>
                </c:pt>
                <c:pt idx="38">
                  <c:v>MART</c:v>
                </c:pt>
                <c:pt idx="39">
                  <c:v>NİSAN</c:v>
                </c:pt>
                <c:pt idx="40">
                  <c:v>MAYIS</c:v>
                </c:pt>
                <c:pt idx="41">
                  <c:v>HAZİRAN</c:v>
                </c:pt>
                <c:pt idx="42">
                  <c:v>TEMMUZ</c:v>
                </c:pt>
                <c:pt idx="43">
                  <c:v>AĞUSTOS</c:v>
                </c:pt>
                <c:pt idx="44">
                  <c:v>EYLÜL</c:v>
                </c:pt>
              </c:strCache>
            </c:strRef>
          </c:cat>
          <c:val>
            <c:numRef>
              <c:f>'KREDİ BÜYÜME YILLIK'!$B$2:$B$46</c:f>
              <c:numCache>
                <c:formatCode>General</c:formatCode>
                <c:ptCount val="45"/>
                <c:pt idx="0">
                  <c:v>16.600000000000001</c:v>
                </c:pt>
                <c:pt idx="1">
                  <c:v>16.2</c:v>
                </c:pt>
                <c:pt idx="2">
                  <c:v>15.8</c:v>
                </c:pt>
                <c:pt idx="3">
                  <c:v>13.6</c:v>
                </c:pt>
                <c:pt idx="4">
                  <c:v>13.3</c:v>
                </c:pt>
                <c:pt idx="5">
                  <c:v>12.1</c:v>
                </c:pt>
                <c:pt idx="6">
                  <c:v>11.8</c:v>
                </c:pt>
                <c:pt idx="7">
                  <c:v>12</c:v>
                </c:pt>
                <c:pt idx="8">
                  <c:v>11.6</c:v>
                </c:pt>
                <c:pt idx="9">
                  <c:v>12.2</c:v>
                </c:pt>
                <c:pt idx="10" formatCode="0.0">
                  <c:v>10.3</c:v>
                </c:pt>
                <c:pt idx="11" formatCode="0.0">
                  <c:v>10.4</c:v>
                </c:pt>
                <c:pt idx="12" formatCode="0.0">
                  <c:v>10.6</c:v>
                </c:pt>
                <c:pt idx="13" formatCode="0.0">
                  <c:v>12.1</c:v>
                </c:pt>
                <c:pt idx="14" formatCode="0.0">
                  <c:v>12.9</c:v>
                </c:pt>
                <c:pt idx="15" formatCode="0.0">
                  <c:v>15</c:v>
                </c:pt>
                <c:pt idx="16" formatCode="0.0">
                  <c:v>16.600000000000001</c:v>
                </c:pt>
                <c:pt idx="17" formatCode="0.0">
                  <c:v>17.899999999999999</c:v>
                </c:pt>
                <c:pt idx="18" formatCode="0.0">
                  <c:v>20</c:v>
                </c:pt>
                <c:pt idx="19" formatCode="0.0">
                  <c:v>20.3</c:v>
                </c:pt>
                <c:pt idx="20" formatCode="0.0">
                  <c:v>20.5</c:v>
                </c:pt>
                <c:pt idx="21" formatCode="0.0">
                  <c:v>22.2</c:v>
                </c:pt>
                <c:pt idx="22" formatCode="0.0">
                  <c:v>22.5</c:v>
                </c:pt>
                <c:pt idx="23" formatCode="0.0">
                  <c:v>23.1</c:v>
                </c:pt>
                <c:pt idx="24" formatCode="0.0">
                  <c:v>22.8</c:v>
                </c:pt>
                <c:pt idx="25" formatCode="0.0">
                  <c:v>22.5</c:v>
                </c:pt>
                <c:pt idx="26" formatCode="0.0">
                  <c:v>21.3</c:v>
                </c:pt>
                <c:pt idx="27" formatCode="0.0">
                  <c:v>18.399999999999999</c:v>
                </c:pt>
                <c:pt idx="28" formatCode="0.0">
                  <c:v>16.399999999999999</c:v>
                </c:pt>
                <c:pt idx="29" formatCode="0.0">
                  <c:v>15.1</c:v>
                </c:pt>
                <c:pt idx="30" formatCode="0.0">
                  <c:v>14.6</c:v>
                </c:pt>
                <c:pt idx="31" formatCode="0.0">
                  <c:v>12.8</c:v>
                </c:pt>
                <c:pt idx="32" formatCode="0.0">
                  <c:v>10.4</c:v>
                </c:pt>
                <c:pt idx="33" formatCode="0.0">
                  <c:v>8.8000000000000007</c:v>
                </c:pt>
                <c:pt idx="34" formatCode="0.0">
                  <c:v>6.6</c:v>
                </c:pt>
                <c:pt idx="35" formatCode="0.0">
                  <c:v>3.1</c:v>
                </c:pt>
                <c:pt idx="36" formatCode="0.0">
                  <c:v>3.2</c:v>
                </c:pt>
                <c:pt idx="37" formatCode="0.0">
                  <c:v>3.4</c:v>
                </c:pt>
                <c:pt idx="38" formatCode="0.0">
                  <c:v>4.0999999999999996</c:v>
                </c:pt>
                <c:pt idx="39" formatCode="0.0">
                  <c:v>5</c:v>
                </c:pt>
                <c:pt idx="40" formatCode="0.0">
                  <c:v>2.8</c:v>
                </c:pt>
                <c:pt idx="41" formatCode="0.0">
                  <c:v>1.2</c:v>
                </c:pt>
                <c:pt idx="42" formatCode="0.0">
                  <c:v>2.8</c:v>
                </c:pt>
                <c:pt idx="43" formatCode="0.0">
                  <c:v>2.7</c:v>
                </c:pt>
                <c:pt idx="44" formatCode="0.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E6-473A-A8E3-2EBFEF87C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3580072"/>
        <c:axId val="423581384"/>
      </c:lineChart>
      <c:catAx>
        <c:axId val="42358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23581384"/>
        <c:crosses val="autoZero"/>
        <c:auto val="1"/>
        <c:lblAlgn val="ctr"/>
        <c:lblOffset val="100"/>
        <c:noMultiLvlLbl val="0"/>
      </c:catAx>
      <c:valAx>
        <c:axId val="42358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23580072"/>
        <c:crosses val="autoZero"/>
        <c:crossBetween val="between"/>
        <c:majorUnit val="1"/>
      </c:valAx>
      <c:spPr>
        <a:solidFill>
          <a:srgbClr val="FFFFFF">
            <a:lumMod val="95000"/>
          </a:srgb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'YENİDEN YAPILANDIRMA'!$B$25</c:f>
              <c:strCache>
                <c:ptCount val="1"/>
                <c:pt idx="0">
                  <c:v>TAKİPTEKİ KREDİLER MİLYAR TL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'YENİDEN YAPILANDIRMA'!$A$26:$A$34</c:f>
              <c:strCach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 H1</c:v>
                </c:pt>
              </c:strCache>
            </c:strRef>
          </c:cat>
          <c:val>
            <c:numRef>
              <c:f>'YENİDEN YAPILANDIRMA'!$B$26:$B$34</c:f>
              <c:numCache>
                <c:formatCode>General</c:formatCode>
                <c:ptCount val="9"/>
                <c:pt idx="0">
                  <c:v>15</c:v>
                </c:pt>
                <c:pt idx="1">
                  <c:v>27</c:v>
                </c:pt>
                <c:pt idx="2">
                  <c:v>27</c:v>
                </c:pt>
                <c:pt idx="3">
                  <c:v>35</c:v>
                </c:pt>
                <c:pt idx="4">
                  <c:v>47</c:v>
                </c:pt>
                <c:pt idx="5">
                  <c:v>61</c:v>
                </c:pt>
                <c:pt idx="6">
                  <c:v>87</c:v>
                </c:pt>
                <c:pt idx="7">
                  <c:v>258</c:v>
                </c:pt>
                <c:pt idx="8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FA-4D04-BBBD-E9A54EAF0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078592"/>
        <c:axId val="385054840"/>
      </c:barChart>
      <c:catAx>
        <c:axId val="42507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85054840"/>
        <c:crosses val="autoZero"/>
        <c:auto val="1"/>
        <c:lblAlgn val="ctr"/>
        <c:lblOffset val="100"/>
        <c:noMultiLvlLbl val="0"/>
      </c:catAx>
      <c:valAx>
        <c:axId val="38505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25078592"/>
        <c:crosses val="autoZero"/>
        <c:crossBetween val="between"/>
      </c:valAx>
      <c:spPr>
        <a:solidFill>
          <a:srgbClr val="FFFFFF">
            <a:lumMod val="95000"/>
          </a:srgb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'TAKİPTEKİ KREDİLER'!$C$25</c:f>
              <c:strCache>
                <c:ptCount val="1"/>
                <c:pt idx="0">
                  <c:v>GERİ DÖNMEYEN KREDİLER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'TAKİPTEKİ KREDİLER'!$A$26:$A$35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 Q1</c:v>
                </c:pt>
                <c:pt idx="9">
                  <c:v>2019 Q2</c:v>
                </c:pt>
              </c:strCache>
            </c:strRef>
          </c:cat>
          <c:val>
            <c:numRef>
              <c:f>'TAKİPTEKİ KREDİLER'!$C$26:$C$35</c:f>
              <c:numCache>
                <c:formatCode>General</c:formatCode>
                <c:ptCount val="10"/>
                <c:pt idx="0">
                  <c:v>18</c:v>
                </c:pt>
                <c:pt idx="1">
                  <c:v>21</c:v>
                </c:pt>
                <c:pt idx="2">
                  <c:v>26</c:v>
                </c:pt>
                <c:pt idx="3">
                  <c:v>34</c:v>
                </c:pt>
                <c:pt idx="4">
                  <c:v>41</c:v>
                </c:pt>
                <c:pt idx="5">
                  <c:v>56</c:v>
                </c:pt>
                <c:pt idx="6">
                  <c:v>64</c:v>
                </c:pt>
                <c:pt idx="7">
                  <c:v>98</c:v>
                </c:pt>
                <c:pt idx="8">
                  <c:v>117</c:v>
                </c:pt>
                <c:pt idx="9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0E-4B1E-87B4-6AEB48D12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627424"/>
        <c:axId val="552627096"/>
      </c:barChart>
      <c:catAx>
        <c:axId val="55262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52627096"/>
        <c:crosses val="autoZero"/>
        <c:auto val="1"/>
        <c:lblAlgn val="ctr"/>
        <c:lblOffset val="100"/>
        <c:noMultiLvlLbl val="0"/>
      </c:catAx>
      <c:valAx>
        <c:axId val="55262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52627424"/>
        <c:crosses val="autoZero"/>
        <c:crossBetween val="between"/>
      </c:valAx>
      <c:spPr>
        <a:solidFill>
          <a:srgbClr val="FFFFFF">
            <a:lumMod val="95000"/>
          </a:srgb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460590723650581E-2"/>
          <c:y val="6.3013769432667066E-2"/>
          <c:w val="0.93501651003302011"/>
          <c:h val="0.79318360730611559"/>
        </c:manualLayout>
      </c:layout>
      <c:lineChart>
        <c:grouping val="standard"/>
        <c:varyColors val="0"/>
        <c:ser>
          <c:idx val="0"/>
          <c:order val="0"/>
          <c:tx>
            <c:strRef>
              <c:f>'MB FAİZ TAHMİNİ '!$B$1</c:f>
              <c:strCache>
                <c:ptCount val="1"/>
                <c:pt idx="0">
                  <c:v>TÜFE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'MB FAİZ TAHMİNİ '!$A$2:$A$7</c:f>
              <c:strCache>
                <c:ptCount val="6"/>
                <c:pt idx="0">
                  <c:v> HAZİRAN 2019</c:v>
                </c:pt>
                <c:pt idx="1">
                  <c:v> TEMMUZ 2019</c:v>
                </c:pt>
                <c:pt idx="2">
                  <c:v> AĞUSTOS 2019</c:v>
                </c:pt>
                <c:pt idx="3">
                  <c:v> EYLÜL 2019</c:v>
                </c:pt>
                <c:pt idx="4">
                  <c:v> EKİM 2019</c:v>
                </c:pt>
                <c:pt idx="5">
                  <c:v> ARALIK 2019</c:v>
                </c:pt>
              </c:strCache>
            </c:strRef>
          </c:cat>
          <c:val>
            <c:numRef>
              <c:f>'MB FAİZ TAHMİNİ '!$B$2:$B$7</c:f>
              <c:numCache>
                <c:formatCode>0.00</c:formatCode>
                <c:ptCount val="6"/>
                <c:pt idx="0" formatCode="General">
                  <c:v>15.72</c:v>
                </c:pt>
                <c:pt idx="1">
                  <c:v>16.649999999999999</c:v>
                </c:pt>
                <c:pt idx="2">
                  <c:v>15.01</c:v>
                </c:pt>
                <c:pt idx="3">
                  <c:v>9.26</c:v>
                </c:pt>
                <c:pt idx="4">
                  <c:v>10.5</c:v>
                </c:pt>
                <c:pt idx="5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6C-49B1-9201-0AFFA1636A5F}"/>
            </c:ext>
          </c:extLst>
        </c:ser>
        <c:ser>
          <c:idx val="1"/>
          <c:order val="1"/>
          <c:tx>
            <c:strRef>
              <c:f>'MB FAİZ TAHMİNİ '!$C$1</c:f>
              <c:strCache>
                <c:ptCount val="1"/>
                <c:pt idx="0">
                  <c:v>MB POLİTİKA FAİZİ BEKLENTİSİ PİYASA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6C-49B1-9201-0AFFA1636A5F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6C-49B1-9201-0AFFA1636A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'MB FAİZ TAHMİNİ '!$A$2:$A$7</c:f>
              <c:strCache>
                <c:ptCount val="6"/>
                <c:pt idx="0">
                  <c:v> HAZİRAN 2019</c:v>
                </c:pt>
                <c:pt idx="1">
                  <c:v> TEMMUZ 2019</c:v>
                </c:pt>
                <c:pt idx="2">
                  <c:v> AĞUSTOS 2019</c:v>
                </c:pt>
                <c:pt idx="3">
                  <c:v> EYLÜL 2019</c:v>
                </c:pt>
                <c:pt idx="4">
                  <c:v> EKİM 2019</c:v>
                </c:pt>
                <c:pt idx="5">
                  <c:v> ARALIK 2019</c:v>
                </c:pt>
              </c:strCache>
            </c:strRef>
          </c:cat>
          <c:val>
            <c:numRef>
              <c:f>'MB FAİZ TAHMİNİ '!$C$2:$C$7</c:f>
              <c:numCache>
                <c:formatCode>0.00</c:formatCode>
                <c:ptCount val="6"/>
                <c:pt idx="0">
                  <c:v>24</c:v>
                </c:pt>
                <c:pt idx="1">
                  <c:v>19.75</c:v>
                </c:pt>
                <c:pt idx="2">
                  <c:v>19.75</c:v>
                </c:pt>
                <c:pt idx="3">
                  <c:v>16.5</c:v>
                </c:pt>
                <c:pt idx="4">
                  <c:v>15.5</c:v>
                </c:pt>
                <c:pt idx="5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6C-49B1-9201-0AFFA1636A5F}"/>
            </c:ext>
          </c:extLst>
        </c:ser>
        <c:ser>
          <c:idx val="4"/>
          <c:order val="2"/>
          <c:tx>
            <c:strRef>
              <c:f>'MB FAİZ TAHMİNİ '!$F$1</c:f>
              <c:strCache>
                <c:ptCount val="1"/>
                <c:pt idx="0">
                  <c:v>MB POLİTİKA FAİZİ ESDH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2.9284463689592876E-2"/>
                  <c:y val="-1.84308499899052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6C-49B1-9201-0AFFA1636A5F}"/>
                </c:ext>
              </c:extLst>
            </c:dLbl>
            <c:dLbl>
              <c:idx val="5"/>
              <c:layout>
                <c:manualLayout>
                  <c:x val="7.3647459338545759E-3"/>
                  <c:y val="-2.66359781950333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6C-49B1-9201-0AFFA1636A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'MB FAİZ TAHMİNİ '!$A$2:$A$7</c:f>
              <c:strCache>
                <c:ptCount val="6"/>
                <c:pt idx="0">
                  <c:v> HAZİRAN 2019</c:v>
                </c:pt>
                <c:pt idx="1">
                  <c:v> TEMMUZ 2019</c:v>
                </c:pt>
                <c:pt idx="2">
                  <c:v> AĞUSTOS 2019</c:v>
                </c:pt>
                <c:pt idx="3">
                  <c:v> EYLÜL 2019</c:v>
                </c:pt>
                <c:pt idx="4">
                  <c:v> EKİM 2019</c:v>
                </c:pt>
                <c:pt idx="5">
                  <c:v> ARALIK 2019</c:v>
                </c:pt>
              </c:strCache>
            </c:strRef>
          </c:cat>
          <c:val>
            <c:numRef>
              <c:f>'MB FAİZ TAHMİNİ '!$F$2:$F$7</c:f>
              <c:numCache>
                <c:formatCode>0.00</c:formatCode>
                <c:ptCount val="6"/>
                <c:pt idx="0">
                  <c:v>24</c:v>
                </c:pt>
                <c:pt idx="1">
                  <c:v>19.75</c:v>
                </c:pt>
                <c:pt idx="2">
                  <c:v>19.75</c:v>
                </c:pt>
                <c:pt idx="3">
                  <c:v>16.5</c:v>
                </c:pt>
                <c:pt idx="4">
                  <c:v>14</c:v>
                </c:pt>
                <c:pt idx="5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A6C-49B1-9201-0AFFA1636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6320456"/>
        <c:axId val="596321768"/>
      </c:lineChart>
      <c:catAx>
        <c:axId val="59632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96321768"/>
        <c:crosses val="autoZero"/>
        <c:auto val="1"/>
        <c:lblAlgn val="ctr"/>
        <c:lblOffset val="100"/>
        <c:noMultiLvlLbl val="0"/>
      </c:catAx>
      <c:valAx>
        <c:axId val="596321768"/>
        <c:scaling>
          <c:orientation val="minMax"/>
          <c:min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9632045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210970041963743E-2"/>
          <c:y val="4.9138885808288048E-2"/>
          <c:w val="0.92570442569344913"/>
          <c:h val="0.8067185373450571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4"/>
              <c:layout>
                <c:manualLayout>
                  <c:x val="-8.364082560739361E-2"/>
                  <c:y val="-2.5998142989786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95-4595-9BFD-3C98461777A8}"/>
                </c:ext>
              </c:extLst>
            </c:dLbl>
            <c:dLbl>
              <c:idx val="27"/>
              <c:layout>
                <c:manualLayout>
                  <c:x val="6.5600647535210025E-3"/>
                  <c:y val="-4.0854224698235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95-4595-9BFD-3C98461777A8}"/>
                </c:ext>
              </c:extLst>
            </c:dLbl>
            <c:dLbl>
              <c:idx val="40"/>
              <c:layout>
                <c:manualLayout>
                  <c:x val="-3.2800323767605319E-2"/>
                  <c:y val="9.65645311049210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95-4595-9BFD-3C98461777A8}"/>
                </c:ext>
              </c:extLst>
            </c:dLbl>
            <c:dLbl>
              <c:idx val="61"/>
              <c:layout>
                <c:manualLayout>
                  <c:x val="-2.4600242825704107E-2"/>
                  <c:y val="-0.137418755803156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95-4595-9BFD-3C98461777A8}"/>
                </c:ext>
              </c:extLst>
            </c:dLbl>
            <c:dLbl>
              <c:idx val="73"/>
              <c:layout>
                <c:manualLayout>
                  <c:x val="-4.2640420897887034E-2"/>
                  <c:y val="0.1097659402744147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5,90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95-4595-9BFD-3C98461777A8}"/>
                </c:ext>
              </c:extLst>
            </c:dLbl>
            <c:dLbl>
              <c:idx val="78"/>
              <c:layout>
                <c:manualLayout>
                  <c:x val="-1.2026646448609235E-16"/>
                  <c:y val="-9.7035040431266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95-4595-9BFD-3C98461777A8}"/>
                </c:ext>
              </c:extLst>
            </c:dLbl>
            <c:dLbl>
              <c:idx val="82"/>
              <c:layout>
                <c:manualLayout>
                  <c:x val="-1.3217678645188059E-2"/>
                  <c:y val="0.12121216405955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095-4595-9BFD-3C98461777A8}"/>
                </c:ext>
              </c:extLst>
            </c:dLbl>
            <c:dLbl>
              <c:idx val="83"/>
              <c:layout>
                <c:manualLayout>
                  <c:x val="0"/>
                  <c:y val="-4.2060992530326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095-4595-9BFD-3C98461777A8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'2015 sepet kur'!$A$274:$A$360</c:f>
              <c:numCache>
                <c:formatCode>d\-mmm</c:formatCode>
                <c:ptCount val="87"/>
                <c:pt idx="0">
                  <c:v>43168</c:v>
                </c:pt>
                <c:pt idx="1">
                  <c:v>43175</c:v>
                </c:pt>
                <c:pt idx="2">
                  <c:v>43182</c:v>
                </c:pt>
                <c:pt idx="3">
                  <c:v>43189</c:v>
                </c:pt>
                <c:pt idx="4">
                  <c:v>43196</c:v>
                </c:pt>
                <c:pt idx="5">
                  <c:v>43203</c:v>
                </c:pt>
                <c:pt idx="6">
                  <c:v>43210</c:v>
                </c:pt>
                <c:pt idx="7">
                  <c:v>43217</c:v>
                </c:pt>
                <c:pt idx="8">
                  <c:v>43224</c:v>
                </c:pt>
                <c:pt idx="9">
                  <c:v>43231</c:v>
                </c:pt>
                <c:pt idx="10">
                  <c:v>43238</c:v>
                </c:pt>
                <c:pt idx="11">
                  <c:v>43245</c:v>
                </c:pt>
                <c:pt idx="12">
                  <c:v>43252</c:v>
                </c:pt>
                <c:pt idx="13">
                  <c:v>43259</c:v>
                </c:pt>
                <c:pt idx="14">
                  <c:v>43266</c:v>
                </c:pt>
                <c:pt idx="15">
                  <c:v>43273</c:v>
                </c:pt>
                <c:pt idx="16">
                  <c:v>43276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43325</c:v>
                </c:pt>
                <c:pt idx="25">
                  <c:v>43332</c:v>
                </c:pt>
                <c:pt idx="26">
                  <c:v>43339</c:v>
                </c:pt>
                <c:pt idx="27">
                  <c:v>43343</c:v>
                </c:pt>
                <c:pt idx="28">
                  <c:v>43346</c:v>
                </c:pt>
                <c:pt idx="29">
                  <c:v>43353</c:v>
                </c:pt>
                <c:pt idx="30">
                  <c:v>43360</c:v>
                </c:pt>
                <c:pt idx="31">
                  <c:v>43367</c:v>
                </c:pt>
                <c:pt idx="32">
                  <c:v>43374</c:v>
                </c:pt>
                <c:pt idx="33">
                  <c:v>43381</c:v>
                </c:pt>
                <c:pt idx="34">
                  <c:v>43388</c:v>
                </c:pt>
                <c:pt idx="35">
                  <c:v>43395</c:v>
                </c:pt>
                <c:pt idx="36">
                  <c:v>43402</c:v>
                </c:pt>
                <c:pt idx="37">
                  <c:v>43409</c:v>
                </c:pt>
                <c:pt idx="38">
                  <c:v>43416</c:v>
                </c:pt>
                <c:pt idx="39">
                  <c:v>43423</c:v>
                </c:pt>
                <c:pt idx="40">
                  <c:v>43430</c:v>
                </c:pt>
                <c:pt idx="41">
                  <c:v>43437</c:v>
                </c:pt>
                <c:pt idx="42">
                  <c:v>43444</c:v>
                </c:pt>
                <c:pt idx="43">
                  <c:v>43816</c:v>
                </c:pt>
                <c:pt idx="44">
                  <c:v>43823</c:v>
                </c:pt>
                <c:pt idx="45">
                  <c:v>43830</c:v>
                </c:pt>
                <c:pt idx="46">
                  <c:v>43472</c:v>
                </c:pt>
                <c:pt idx="47">
                  <c:v>43479</c:v>
                </c:pt>
                <c:pt idx="48">
                  <c:v>43486</c:v>
                </c:pt>
                <c:pt idx="49">
                  <c:v>43493</c:v>
                </c:pt>
                <c:pt idx="50">
                  <c:v>43500</c:v>
                </c:pt>
                <c:pt idx="51">
                  <c:v>43507</c:v>
                </c:pt>
                <c:pt idx="52">
                  <c:v>43514</c:v>
                </c:pt>
                <c:pt idx="53">
                  <c:v>43521</c:v>
                </c:pt>
                <c:pt idx="54">
                  <c:v>43525</c:v>
                </c:pt>
                <c:pt idx="55">
                  <c:v>43532</c:v>
                </c:pt>
                <c:pt idx="56">
                  <c:v>43539</c:v>
                </c:pt>
                <c:pt idx="57">
                  <c:v>43546</c:v>
                </c:pt>
                <c:pt idx="58">
                  <c:v>43553</c:v>
                </c:pt>
                <c:pt idx="59">
                  <c:v>43556</c:v>
                </c:pt>
                <c:pt idx="60">
                  <c:v>43563</c:v>
                </c:pt>
                <c:pt idx="61">
                  <c:v>43570</c:v>
                </c:pt>
                <c:pt idx="62">
                  <c:v>43577</c:v>
                </c:pt>
                <c:pt idx="63">
                  <c:v>43584</c:v>
                </c:pt>
                <c:pt idx="64">
                  <c:v>43594</c:v>
                </c:pt>
                <c:pt idx="65">
                  <c:v>43601</c:v>
                </c:pt>
                <c:pt idx="66">
                  <c:v>43608</c:v>
                </c:pt>
                <c:pt idx="67">
                  <c:v>43615</c:v>
                </c:pt>
                <c:pt idx="68">
                  <c:v>43623</c:v>
                </c:pt>
                <c:pt idx="69">
                  <c:v>43630</c:v>
                </c:pt>
                <c:pt idx="70">
                  <c:v>43637</c:v>
                </c:pt>
                <c:pt idx="71">
                  <c:v>43640</c:v>
                </c:pt>
                <c:pt idx="72">
                  <c:v>43647</c:v>
                </c:pt>
                <c:pt idx="73">
                  <c:v>43654</c:v>
                </c:pt>
                <c:pt idx="74">
                  <c:v>43661</c:v>
                </c:pt>
                <c:pt idx="75">
                  <c:v>43668</c:v>
                </c:pt>
                <c:pt idx="76">
                  <c:v>43675</c:v>
                </c:pt>
                <c:pt idx="77">
                  <c:v>43682</c:v>
                </c:pt>
                <c:pt idx="78">
                  <c:v>43689</c:v>
                </c:pt>
                <c:pt idx="79">
                  <c:v>43696</c:v>
                </c:pt>
                <c:pt idx="80">
                  <c:v>43703</c:v>
                </c:pt>
                <c:pt idx="81">
                  <c:v>43710</c:v>
                </c:pt>
                <c:pt idx="82">
                  <c:v>43717</c:v>
                </c:pt>
                <c:pt idx="83">
                  <c:v>43724</c:v>
                </c:pt>
                <c:pt idx="84">
                  <c:v>43731</c:v>
                </c:pt>
                <c:pt idx="85">
                  <c:v>43738</c:v>
                </c:pt>
                <c:pt idx="86">
                  <c:v>43745</c:v>
                </c:pt>
              </c:numCache>
            </c:numRef>
          </c:cat>
          <c:val>
            <c:numRef>
              <c:f>'2015 sepet kur'!$B$274:$B$360</c:f>
              <c:numCache>
                <c:formatCode>0.00</c:formatCode>
                <c:ptCount val="87"/>
                <c:pt idx="0">
                  <c:v>4.25</c:v>
                </c:pt>
                <c:pt idx="1">
                  <c:v>4.37</c:v>
                </c:pt>
                <c:pt idx="2">
                  <c:v>4.4400000000000004</c:v>
                </c:pt>
                <c:pt idx="3">
                  <c:v>4.47</c:v>
                </c:pt>
                <c:pt idx="4">
                  <c:v>4.4800000000000004</c:v>
                </c:pt>
                <c:pt idx="5">
                  <c:v>4.55</c:v>
                </c:pt>
                <c:pt idx="6">
                  <c:v>4.55</c:v>
                </c:pt>
                <c:pt idx="7">
                  <c:v>4.46</c:v>
                </c:pt>
                <c:pt idx="8">
                  <c:v>4.6500000000000004</c:v>
                </c:pt>
                <c:pt idx="9">
                  <c:v>4.72</c:v>
                </c:pt>
                <c:pt idx="10">
                  <c:v>4.82</c:v>
                </c:pt>
                <c:pt idx="11">
                  <c:v>5.36</c:v>
                </c:pt>
                <c:pt idx="12">
                  <c:v>5.04</c:v>
                </c:pt>
                <c:pt idx="13">
                  <c:v>4.9800000000000004</c:v>
                </c:pt>
                <c:pt idx="14">
                  <c:v>5.1100000000000003</c:v>
                </c:pt>
                <c:pt idx="15">
                  <c:v>5.0999999999999996</c:v>
                </c:pt>
                <c:pt idx="16">
                  <c:v>5.1100000000000003</c:v>
                </c:pt>
                <c:pt idx="17">
                  <c:v>4.9800000000000004</c:v>
                </c:pt>
                <c:pt idx="18">
                  <c:v>5.0599999999999996</c:v>
                </c:pt>
                <c:pt idx="19">
                  <c:v>5.26</c:v>
                </c:pt>
                <c:pt idx="20">
                  <c:v>5.21</c:v>
                </c:pt>
                <c:pt idx="21">
                  <c:v>5.26</c:v>
                </c:pt>
                <c:pt idx="22">
                  <c:v>5.48</c:v>
                </c:pt>
                <c:pt idx="23">
                  <c:v>6.88</c:v>
                </c:pt>
                <c:pt idx="24">
                  <c:v>7.36</c:v>
                </c:pt>
                <c:pt idx="25">
                  <c:v>6.5</c:v>
                </c:pt>
                <c:pt idx="26">
                  <c:v>6.68</c:v>
                </c:pt>
                <c:pt idx="27">
                  <c:v>7.22</c:v>
                </c:pt>
                <c:pt idx="28">
                  <c:v>7.07</c:v>
                </c:pt>
                <c:pt idx="29">
                  <c:v>7.05</c:v>
                </c:pt>
                <c:pt idx="30">
                  <c:v>6.68</c:v>
                </c:pt>
                <c:pt idx="31">
                  <c:v>6.85</c:v>
                </c:pt>
                <c:pt idx="32">
                  <c:v>6.55</c:v>
                </c:pt>
                <c:pt idx="33">
                  <c:v>6.62</c:v>
                </c:pt>
                <c:pt idx="34">
                  <c:v>6.3</c:v>
                </c:pt>
                <c:pt idx="35">
                  <c:v>6.16</c:v>
                </c:pt>
                <c:pt idx="36">
                  <c:v>6</c:v>
                </c:pt>
                <c:pt idx="37">
                  <c:v>5.7</c:v>
                </c:pt>
                <c:pt idx="38">
                  <c:v>5.85</c:v>
                </c:pt>
                <c:pt idx="39">
                  <c:v>5.72</c:v>
                </c:pt>
                <c:pt idx="40">
                  <c:v>5.52</c:v>
                </c:pt>
                <c:pt idx="41">
                  <c:v>5.65</c:v>
                </c:pt>
                <c:pt idx="42">
                  <c:v>5.7</c:v>
                </c:pt>
                <c:pt idx="43">
                  <c:v>5.72</c:v>
                </c:pt>
                <c:pt idx="44">
                  <c:v>5.66</c:v>
                </c:pt>
                <c:pt idx="45">
                  <c:v>5.67</c:v>
                </c:pt>
                <c:pt idx="46">
                  <c:v>5.64</c:v>
                </c:pt>
                <c:pt idx="47" formatCode="General">
                  <c:v>5.68</c:v>
                </c:pt>
                <c:pt idx="48" formatCode="General">
                  <c:v>5.72</c:v>
                </c:pt>
                <c:pt idx="49" formatCode="General">
                  <c:v>5.65</c:v>
                </c:pt>
                <c:pt idx="50" formatCode="General">
                  <c:v>5.62</c:v>
                </c:pt>
                <c:pt idx="51" formatCode="General">
                  <c:v>5.61</c:v>
                </c:pt>
                <c:pt idx="52" formatCode="General">
                  <c:v>5.62</c:v>
                </c:pt>
                <c:pt idx="53" formatCode="General">
                  <c:v>5.68</c:v>
                </c:pt>
                <c:pt idx="54" formatCode="General">
                  <c:v>5.74</c:v>
                </c:pt>
                <c:pt idx="55" formatCode="General">
                  <c:v>5.76</c:v>
                </c:pt>
                <c:pt idx="56" formatCode="General">
                  <c:v>5.81</c:v>
                </c:pt>
                <c:pt idx="57" formatCode="General">
                  <c:v>6.18</c:v>
                </c:pt>
                <c:pt idx="58" formatCode="General">
                  <c:v>5.91</c:v>
                </c:pt>
                <c:pt idx="59" formatCode="General">
                  <c:v>5.96</c:v>
                </c:pt>
                <c:pt idx="60" formatCode="General">
                  <c:v>6.13</c:v>
                </c:pt>
                <c:pt idx="61">
                  <c:v>6.2</c:v>
                </c:pt>
                <c:pt idx="62" formatCode="General">
                  <c:v>6.21</c:v>
                </c:pt>
                <c:pt idx="63" formatCode="General">
                  <c:v>6.31</c:v>
                </c:pt>
                <c:pt idx="64" formatCode="General">
                  <c:v>6.61</c:v>
                </c:pt>
                <c:pt idx="65">
                  <c:v>6.41</c:v>
                </c:pt>
                <c:pt idx="66" formatCode="General">
                  <c:v>6.46</c:v>
                </c:pt>
                <c:pt idx="67" formatCode="General">
                  <c:v>6.22</c:v>
                </c:pt>
                <c:pt idx="68" formatCode="General">
                  <c:v>6.23</c:v>
                </c:pt>
                <c:pt idx="69" formatCode="General">
                  <c:v>6.18</c:v>
                </c:pt>
                <c:pt idx="70" formatCode="General">
                  <c:v>6.24</c:v>
                </c:pt>
                <c:pt idx="71" formatCode="General">
                  <c:v>6.23</c:v>
                </c:pt>
                <c:pt idx="72" formatCode="General">
                  <c:v>6.05</c:v>
                </c:pt>
                <c:pt idx="73" formatCode="General">
                  <c:v>6.13</c:v>
                </c:pt>
                <c:pt idx="74" formatCode="General">
                  <c:v>6.08</c:v>
                </c:pt>
                <c:pt idx="75" formatCode="General">
                  <c:v>6.02</c:v>
                </c:pt>
                <c:pt idx="76">
                  <c:v>5.9</c:v>
                </c:pt>
                <c:pt idx="77" formatCode="General">
                  <c:v>5.88</c:v>
                </c:pt>
                <c:pt idx="78" formatCode="General">
                  <c:v>5.91</c:v>
                </c:pt>
                <c:pt idx="79" formatCode="General">
                  <c:v>6.02</c:v>
                </c:pt>
                <c:pt idx="80">
                  <c:v>6.1</c:v>
                </c:pt>
                <c:pt idx="81" formatCode="General">
                  <c:v>6.16</c:v>
                </c:pt>
                <c:pt idx="82">
                  <c:v>6.03</c:v>
                </c:pt>
                <c:pt idx="83">
                  <c:v>6</c:v>
                </c:pt>
                <c:pt idx="84">
                  <c:v>6</c:v>
                </c:pt>
                <c:pt idx="85">
                  <c:v>5.91</c:v>
                </c:pt>
                <c:pt idx="86">
                  <c:v>6.12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095-4595-9BFD-3C9846177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431336"/>
        <c:axId val="198940336"/>
      </c:lineChart>
      <c:dateAx>
        <c:axId val="289431336"/>
        <c:scaling>
          <c:orientation val="minMax"/>
          <c:max val="43745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98940336"/>
        <c:crosses val="autoZero"/>
        <c:auto val="1"/>
        <c:lblOffset val="100"/>
        <c:baseTimeUnit val="days"/>
        <c:majorUnit val="1"/>
        <c:majorTimeUnit val="days"/>
      </c:dateAx>
      <c:valAx>
        <c:axId val="198940336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89431336"/>
        <c:crossesAt val="42209"/>
        <c:crossBetween val="between"/>
        <c:majorUnit val="0.2"/>
      </c:valAx>
      <c:spPr>
        <a:solidFill>
          <a:schemeClr val="accent3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0000"/>
      </a:solidFill>
      <a:round/>
    </a:ln>
    <a:effectLst/>
  </c:spPr>
  <c:txPr>
    <a:bodyPr/>
    <a:lstStyle/>
    <a:p>
      <a:pPr>
        <a:defRPr/>
      </a:pPr>
      <a:endParaRPr lang="tr-T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0.16071</cdr:x>
      <cdr:y>0.00375</cdr:y>
    </cdr:from>
    <cdr:to>
      <cdr:x>0.90179</cdr:x>
      <cdr:y>0.07637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7D71176F-1F58-49CE-8370-1DE524DDE0FF}"/>
            </a:ext>
          </a:extLst>
        </cdr:cNvPr>
        <cdr:cNvSpPr txBox="1"/>
      </cdr:nvSpPr>
      <cdr:spPr>
        <a:xfrm xmlns:a="http://schemas.openxmlformats.org/drawingml/2006/main">
          <a:off x="1371600" y="19695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tr-TR" sz="1400" b="1" dirty="0"/>
            <a:t>YILLIK BANKA KREDİLERİNDE BÜYÜME  YÜZDE (KUR ETKİSİNDEN ARINDIRILMIŞ)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061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8209" y="0"/>
            <a:ext cx="2974552" cy="50061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pPr>
              <a:defRPr/>
            </a:pPr>
            <a:fld id="{6A4D6568-E36F-4590-92BB-D2183B3E0675}" type="datetimeFigureOut">
              <a:rPr lang="tr-TR"/>
              <a:pPr>
                <a:defRPr/>
              </a:pPr>
              <a:t>7.10.2019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92701"/>
            <a:ext cx="2974552" cy="500616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8209" y="9492701"/>
            <a:ext cx="2974552" cy="500616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pPr>
              <a:defRPr/>
            </a:pPr>
            <a:fld id="{75DE9594-1E77-460B-9CEE-27D7B800E46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586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t" anchorCtr="0" compatLnSpc="1">
            <a:prstTxWarp prst="textNoShape">
              <a:avLst/>
            </a:prstTxWarp>
          </a:bodyPr>
          <a:lstStyle>
            <a:lvl1pPr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 bwMode="auto">
          <a:xfrm>
            <a:off x="3888209" y="0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t" anchorCtr="0" compatLnSpc="1">
            <a:prstTxWarp prst="textNoShape">
              <a:avLst/>
            </a:prstTxWarp>
          </a:bodyPr>
          <a:lstStyle>
            <a:lvl1pPr algn="r"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EF220BD-8A5B-4413-B5D9-091790CC259B}" type="datetimeFigureOut">
              <a:rPr lang="tr-TR"/>
              <a:pPr>
                <a:defRPr/>
              </a:pPr>
              <a:t>7.10.2019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9300"/>
            <a:ext cx="500062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 bwMode="auto">
          <a:xfrm>
            <a:off x="686435" y="4747935"/>
            <a:ext cx="5491480" cy="449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 bwMode="auto">
          <a:xfrm>
            <a:off x="0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b" anchorCtr="0" compatLnSpc="1">
            <a:prstTxWarp prst="textNoShape">
              <a:avLst/>
            </a:prstTxWarp>
          </a:bodyPr>
          <a:lstStyle>
            <a:lvl1pPr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 bwMode="auto">
          <a:xfrm>
            <a:off x="3888209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02" tIns="44951" rIns="89902" bIns="44951" numCol="1" anchor="b" anchorCtr="0" compatLnSpc="1">
            <a:prstTxWarp prst="textNoShape">
              <a:avLst/>
            </a:prstTxWarp>
          </a:bodyPr>
          <a:lstStyle>
            <a:lvl1pPr algn="r" defTabSz="89984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9E77273-569E-45B0-82C0-1109B04A777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410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6868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7083ED-BC0C-4007-BB47-E76A29443A2D}" type="slidenum">
              <a:rPr lang="tr-TR" smtClean="0">
                <a:latin typeface="Arial" charset="0"/>
              </a:rPr>
              <a:pPr/>
              <a:t>1</a:t>
            </a:fld>
            <a:endParaRPr lang="tr-T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8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627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88209" y="9489686"/>
            <a:ext cx="2974552" cy="50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262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4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5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1193"/>
            <a:ext cx="2974552" cy="50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825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6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4209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30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7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89686"/>
            <a:ext cx="2974552" cy="50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483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8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89686"/>
            <a:ext cx="2974552" cy="50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265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9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24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10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4209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10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408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11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11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998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12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12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21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13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39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437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15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850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16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707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17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9173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18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0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18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111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19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4" rIns="89749" bIns="44874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3718" y="9509280"/>
            <a:ext cx="2971113" cy="50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4" rIns="89749" bIns="44874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19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5612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20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0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250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21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4209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21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566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22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4209"/>
            <a:ext cx="2974552" cy="50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22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203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23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4" rIns="89749" bIns="44874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3718" y="9509280"/>
            <a:ext cx="2971113" cy="50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4" rIns="89749" bIns="44874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23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499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7574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25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5892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26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67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27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0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224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28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0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8262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29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29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30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909826" y="8854590"/>
            <a:ext cx="2991087" cy="4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43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31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0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509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32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90908" y="9165628"/>
            <a:ext cx="2976614" cy="48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32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3931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33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90908" y="9165628"/>
            <a:ext cx="2976614" cy="48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33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395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34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90908" y="9165628"/>
            <a:ext cx="2976614" cy="48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34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5120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35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90908" y="9165628"/>
            <a:ext cx="2976614" cy="48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35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36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2701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36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028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9C307-2B11-4893-AA04-5D588D613797}" type="slidenum">
              <a:rPr lang="tr-TR" smtClean="0">
                <a:latin typeface="Arial" charset="0"/>
              </a:rPr>
              <a:pPr/>
              <a:t>37</a:t>
            </a:fld>
            <a:endParaRPr lang="tr-TR">
              <a:latin typeface="Arial" charset="0"/>
            </a:endParaRPr>
          </a:p>
        </p:txBody>
      </p:sp>
      <p:sp>
        <p:nvSpPr>
          <p:cNvPr id="3891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8917" name="3 Slayt Numarası Yer Tutucusu"/>
          <p:cNvSpPr txBox="1">
            <a:spLocks noGrp="1"/>
          </p:cNvSpPr>
          <p:nvPr/>
        </p:nvSpPr>
        <p:spPr bwMode="auto">
          <a:xfrm>
            <a:off x="3888209" y="9491193"/>
            <a:ext cx="2974552" cy="50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E41BD3AD-D461-4AB7-99E0-593F9A3FA1BA}" type="slidenum">
              <a:rPr lang="tr-TR" sz="1200">
                <a:latin typeface="Calibri" pitchFamily="34" charset="0"/>
              </a:rPr>
              <a:pPr algn="r" defTabSz="898255"/>
              <a:t>37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536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CD1D2-CF24-4F04-B954-B88FA1965FD9}" type="slidenum">
              <a:rPr lang="tr-TR" smtClean="0">
                <a:latin typeface="Arial" charset="0"/>
              </a:rPr>
              <a:pPr/>
              <a:t>38</a:t>
            </a:fld>
            <a:endParaRPr lang="tr-TR">
              <a:latin typeface="Arial" charset="0"/>
            </a:endParaRPr>
          </a:p>
        </p:txBody>
      </p:sp>
      <p:sp>
        <p:nvSpPr>
          <p:cNvPr id="4403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4" rIns="89749" bIns="44874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44037" name="3 Slayt Numarası Yer Tutucusu"/>
          <p:cNvSpPr txBox="1">
            <a:spLocks noGrp="1"/>
          </p:cNvSpPr>
          <p:nvPr/>
        </p:nvSpPr>
        <p:spPr bwMode="auto">
          <a:xfrm>
            <a:off x="3880128" y="9847056"/>
            <a:ext cx="2968367" cy="519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4" rIns="89749" bIns="44874" anchor="b"/>
          <a:lstStyle/>
          <a:p>
            <a:pPr algn="r" defTabSz="898255"/>
            <a:fld id="{A8900510-3BCB-49CF-86E1-D7F186D68555}" type="slidenum">
              <a:rPr lang="tr-TR" sz="1200">
                <a:latin typeface="Calibri" pitchFamily="34" charset="0"/>
              </a:rPr>
              <a:pPr algn="r" defTabSz="898255"/>
              <a:t>38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296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39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39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9259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40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8728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41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2534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42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8322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43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770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759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45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1994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46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3" y="9476150"/>
            <a:ext cx="2977995" cy="49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46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9216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47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47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7267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48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48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5452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49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49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3579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50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50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8896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51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4" y="9474645"/>
            <a:ext cx="2977995" cy="4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51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7535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52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52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2894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53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53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691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38BCB-BBE5-455D-A738-103CF806DB85}" type="slidenum">
              <a:rPr lang="tr-TR" smtClean="0">
                <a:latin typeface="Arial" charset="0"/>
              </a:rPr>
              <a:pPr/>
              <a:t>54</a:t>
            </a:fld>
            <a:endParaRPr lang="tr-TR">
              <a:latin typeface="Arial" charset="0"/>
            </a:endParaRPr>
          </a:p>
        </p:txBody>
      </p:sp>
      <p:sp>
        <p:nvSpPr>
          <p:cNvPr id="37891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89749" tIns="44875" rIns="89749" bIns="44875"/>
          <a:lstStyle/>
          <a:p>
            <a:pPr eaLnBrk="1" hangingPunct="1">
              <a:spcBef>
                <a:spcPct val="0"/>
              </a:spcBef>
            </a:pPr>
            <a:endParaRPr lang="tr-TR"/>
          </a:p>
        </p:txBody>
      </p:sp>
      <p:sp>
        <p:nvSpPr>
          <p:cNvPr id="37893" name="3 Slayt Numarası Yer Tutucusu"/>
          <p:cNvSpPr txBox="1">
            <a:spLocks noGrp="1"/>
          </p:cNvSpPr>
          <p:nvPr/>
        </p:nvSpPr>
        <p:spPr bwMode="auto">
          <a:xfrm>
            <a:off x="3892712" y="9477656"/>
            <a:ext cx="2977995" cy="49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49" tIns="44875" rIns="89749" bIns="44875" anchor="b"/>
          <a:lstStyle/>
          <a:p>
            <a:pPr algn="r" defTabSz="898255"/>
            <a:fld id="{F9578A9A-F4C7-4A5D-B660-DE0E8F1325B3}" type="slidenum">
              <a:rPr lang="tr-TR" sz="1200">
                <a:latin typeface="Calibri" pitchFamily="34" charset="0"/>
              </a:rPr>
              <a:pPr algn="r" defTabSz="898255"/>
              <a:t>54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1697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8209" y="9492702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02" tIns="44950" rIns="89902" bIns="44950" anchor="b"/>
          <a:lstStyle/>
          <a:p>
            <a:pPr algn="r" defTabSz="899843"/>
            <a:fld id="{6BCBB51F-F239-48A3-99FE-D1C4BB606F6B}" type="slidenum">
              <a:rPr lang="tr-TR" sz="1200"/>
              <a:pPr algn="r" defTabSz="899843"/>
              <a:t>55</a:t>
            </a:fld>
            <a:endParaRPr lang="tr-TR" sz="1200"/>
          </a:p>
        </p:txBody>
      </p:sp>
      <p:sp>
        <p:nvSpPr>
          <p:cNvPr id="69635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tr-TR"/>
          </a:p>
        </p:txBody>
      </p:sp>
      <p:sp>
        <p:nvSpPr>
          <p:cNvPr id="69637" name="3 Slayt Numarası Yer Tutucusu"/>
          <p:cNvSpPr txBox="1">
            <a:spLocks noGrp="1"/>
          </p:cNvSpPr>
          <p:nvPr/>
        </p:nvSpPr>
        <p:spPr bwMode="auto">
          <a:xfrm>
            <a:off x="3888209" y="9492702"/>
            <a:ext cx="2974552" cy="50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02" tIns="44950" rIns="89902" bIns="44950" anchor="b"/>
          <a:lstStyle/>
          <a:p>
            <a:pPr algn="r" defTabSz="899843"/>
            <a:fld id="{FCD15092-A4F9-4858-A02E-D1491C66A307}" type="slidenum">
              <a:rPr lang="tr-TR" sz="1200">
                <a:latin typeface="Calibri" pitchFamily="34" charset="0"/>
              </a:rPr>
              <a:pPr algn="r" defTabSz="899843"/>
              <a:t>55</a:t>
            </a:fld>
            <a:endParaRPr lang="tr-TR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20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3F329-3081-4FFE-98D6-4050D1CC1A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F905A-8251-4586-A564-6F3E81EA8B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E83D5-F05E-4FC7-B118-EB228E9A426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34335-461E-44FB-AE7E-E9552B4638D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B9A5B-8387-4A00-8885-B44B46537ED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1599C-0F74-4B6C-B9DB-D6A7DCB825D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147AA-4BA0-4758-9FF1-086F2330F1F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70307-1565-4FB2-820B-D67144320FF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5667E-D730-454D-A8E8-753BEDD1F7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BEE39-C854-4EE7-AACE-071CEBEB91A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B0251-5089-4547-A990-1E19653ADEE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F8E8BE6-659E-4221-B349-76249D20386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457200" y="914400"/>
            <a:ext cx="83058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3000" b="1"/>
          </a:p>
          <a:p>
            <a:pPr algn="ctr">
              <a:spcBef>
                <a:spcPct val="50000"/>
              </a:spcBef>
            </a:pPr>
            <a:r>
              <a:rPr lang="tr-TR" sz="3000" b="1"/>
              <a:t> </a:t>
            </a:r>
          </a:p>
        </p:txBody>
      </p:sp>
      <p:graphicFrame>
        <p:nvGraphicFramePr>
          <p:cNvPr id="2066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215712"/>
              </p:ext>
            </p:extLst>
          </p:nvPr>
        </p:nvGraphicFramePr>
        <p:xfrm>
          <a:off x="381000" y="457200"/>
          <a:ext cx="8382000" cy="6096000"/>
        </p:xfrm>
        <a:graphic>
          <a:graphicData uri="http://schemas.openxmlformats.org/drawingml/2006/table">
            <a:tbl>
              <a:tblPr/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2020’YE ÇEYREK KALA   </a:t>
                      </a:r>
                    </a:p>
                    <a:p>
                      <a:pPr algn="ctr"/>
                      <a:r>
                        <a:rPr lang="tr-TR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DÜNYA VE TÜRKİYE EKONOMİSİNDE  </a:t>
                      </a:r>
                    </a:p>
                    <a:p>
                      <a:pPr algn="ctr"/>
                      <a:r>
                        <a:rPr lang="tr-TR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GELİŞMELER  VE BEKLENTİLER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 VE STRATEJİ  DANIŞMANLIK HİZMETLERİ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 EKİM 2019       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9600"/>
            <a:ext cx="27432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BD1F73AF-2D13-4FD4-8295-8E6CFBD76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87655"/>
              </p:ext>
            </p:extLst>
          </p:nvPr>
        </p:nvGraphicFramePr>
        <p:xfrm>
          <a:off x="1347186" y="3032916"/>
          <a:ext cx="6477000" cy="1244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7000">
                  <a:extLst>
                    <a:ext uri="{9D8B030D-6E8A-4147-A177-3AD203B41FA5}">
                      <a16:colId xmlns:a16="http://schemas.microsoft.com/office/drawing/2014/main" val="799826406"/>
                    </a:ext>
                  </a:extLst>
                </a:gridCol>
              </a:tblGrid>
              <a:tr h="1244600">
                <a:tc>
                  <a:txBody>
                    <a:bodyPr/>
                    <a:lstStyle/>
                    <a:p>
                      <a:pPr algn="ctr"/>
                      <a:endParaRPr lang="tr-TR" sz="2800" b="1" dirty="0"/>
                    </a:p>
                    <a:p>
                      <a:pPr algn="ctr"/>
                      <a:r>
                        <a:rPr lang="tr-TR" sz="2800" b="1" dirty="0"/>
                        <a:t>DÜNYA EKONOMİSİ </a:t>
                      </a:r>
                    </a:p>
                  </a:txBody>
                  <a:tcPr>
                    <a:solidFill>
                      <a:srgbClr val="E1F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47982"/>
                  </a:ext>
                </a:extLst>
              </a:tr>
            </a:tbl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E873D9D3-F2E7-432F-977D-5F82F09C9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591" y="781859"/>
            <a:ext cx="3744417" cy="203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69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493493"/>
              </p:ext>
            </p:extLst>
          </p:nvPr>
        </p:nvGraphicFramePr>
        <p:xfrm>
          <a:off x="252548" y="381000"/>
          <a:ext cx="8510451" cy="698182"/>
        </p:xfrm>
        <a:graphic>
          <a:graphicData uri="http://schemas.openxmlformats.org/drawingml/2006/table">
            <a:tbl>
              <a:tblPr/>
              <a:tblGrid>
                <a:gridCol w="8510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8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DÜNYA EKONOMİSİ; 2020 YILINDA YÜZDE 2,5 BÜYÜME BEKLENTİSİ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 İYİMSER BEKLENTİ + RESESYON BEKLENTİSİ DÜŞÜK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52550" y="6220894"/>
            <a:ext cx="8510450" cy="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  <p:graphicFrame>
        <p:nvGraphicFramePr>
          <p:cNvPr id="14" name="Grafik 13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871859"/>
              </p:ext>
            </p:extLst>
          </p:nvPr>
        </p:nvGraphicFramePr>
        <p:xfrm>
          <a:off x="252547" y="914399"/>
          <a:ext cx="8510450" cy="5169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04948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829983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DÜNYA TİCARETİNDE BÜYÜME YAVAŞLIYOR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245225"/>
            <a:ext cx="8572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B23CC47-93C9-4EDC-9636-09116D8B87F2}"/>
              </a:ext>
            </a:extLst>
          </p:cNvPr>
          <p:cNvSpPr txBox="1"/>
          <p:nvPr/>
        </p:nvSpPr>
        <p:spPr>
          <a:xfrm>
            <a:off x="190500" y="6199188"/>
            <a:ext cx="6743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/>
              <a:t>KAYNAK: DÜNYA TİCARET ÖRGÜTÜ, ESDH  </a:t>
            </a:r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7AEB39E5-D6D2-461F-B5FD-B17830DBAA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5158683"/>
              </p:ext>
            </p:extLst>
          </p:nvPr>
        </p:nvGraphicFramePr>
        <p:xfrm>
          <a:off x="228600" y="660401"/>
          <a:ext cx="8534400" cy="5353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6361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554335"/>
              </p:ext>
            </p:extLst>
          </p:nvPr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2020 YILINDA NEDEN YAVAŞLAMA SÜRECEK ?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2" name="Text Box 21"/>
          <p:cNvSpPr txBox="1">
            <a:spLocks noChangeArrowheads="1"/>
          </p:cNvSpPr>
          <p:nvPr/>
        </p:nvSpPr>
        <p:spPr bwMode="auto">
          <a:xfrm>
            <a:off x="7315200" y="6418541"/>
            <a:ext cx="1562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/>
              <a:t>                        5</a:t>
            </a:r>
            <a:endParaRPr lang="tr-T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52401" y="6324600"/>
            <a:ext cx="8610600" cy="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ED920A87-6D3B-4EE1-A9E5-C33766E42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339578"/>
              </p:ext>
            </p:extLst>
          </p:nvPr>
        </p:nvGraphicFramePr>
        <p:xfrm>
          <a:off x="152400" y="688976"/>
          <a:ext cx="8610600" cy="5407025"/>
        </p:xfrm>
        <a:graphic>
          <a:graphicData uri="http://schemas.openxmlformats.org/drawingml/2006/table">
            <a:tbl>
              <a:tblPr firstRow="1" firstCol="1" bandRow="1"/>
              <a:tblGrid>
                <a:gridCol w="1066800">
                  <a:extLst>
                    <a:ext uri="{9D8B030D-6E8A-4147-A177-3AD203B41FA5}">
                      <a16:colId xmlns:a16="http://schemas.microsoft.com/office/drawing/2014/main" val="192128524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727961372"/>
                    </a:ext>
                  </a:extLst>
                </a:gridCol>
              </a:tblGrid>
              <a:tr h="1081405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TRUMP 2020 SEÇİMLERİNE GİDERKEN NOKTAYI KOYDU;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KÜRESELLŞEMEYE KARŞIYIM, GELECEK VATANSEVERLERİN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966525"/>
                  </a:ext>
                </a:extLst>
              </a:tr>
              <a:tr h="1081405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ABD-ÇİN TİCARET MÜZAKERELERİ SONUÇSUZ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ABD YENİ KORUNMA ÖNLEMLERİ HAZIRLIĞINDA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350624"/>
                  </a:ext>
                </a:extLst>
              </a:tr>
              <a:tr h="1081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ABD GERİLİM VE YAPTIRIM POLİTİKASI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KARŞILIKLI YAPTIRIMLAR VE JEOPOLİTİK GERGİNLİKLER SÜRECEK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TİCARETİ VE İKTİSADİ FAALİYETLERİ ENGELLİYOR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642279"/>
                  </a:ext>
                </a:extLst>
              </a:tr>
              <a:tr h="1081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BREXIT ÇÖZÜMSÜZ KALDI; EN İYİ ÇÖZÜM UZATMADA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AVRUPA İVME KAYBEDİYOR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350970"/>
                  </a:ext>
                </a:extLst>
              </a:tr>
              <a:tr h="1081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8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 POLİTİKALARINDA GENİŞLEME YETERLİ OLMAZ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SIKINTI MALİ KESİMDE DEĞİL REEL KESİMDE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978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832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580445"/>
              </p:ext>
            </p:extLst>
          </p:nvPr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OECD ÖNCÜ GÖSTERGELERİ; EYLÜL 2019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8691" y="6222206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55FC40C-7FA9-4AFE-90D7-3ABE6BE70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880269"/>
            <a:ext cx="8610600" cy="5215731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EE6D8C1-B310-466E-9DEF-4FAFA9D28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9" y="983456"/>
            <a:ext cx="4038601" cy="25217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305171"/>
              </p:ext>
            </p:extLst>
          </p:nvPr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DÜNYA TİCARETİ ÖNCÜ GÖSTERGELER ENDEKSİ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6695244" y="6229350"/>
            <a:ext cx="21336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7</a:t>
            </a:fld>
            <a:endParaRPr lang="tr-TR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96229E0-20D3-42E6-9741-1844A0C1975F}"/>
              </a:ext>
            </a:extLst>
          </p:cNvPr>
          <p:cNvSpPr txBox="1"/>
          <p:nvPr/>
        </p:nvSpPr>
        <p:spPr>
          <a:xfrm>
            <a:off x="169416" y="6245225"/>
            <a:ext cx="693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/>
              <a:t>KAYNAK: DÜNYA TİCARET ÖRGÜTÜ, WTOI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915A707-075B-41FF-9A47-AB395BF0F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30" y="762000"/>
            <a:ext cx="8535140" cy="51757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9768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DÜNYA TİCARETİ ÖNCÜ GÖSTERGELERİ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6695244" y="6229350"/>
            <a:ext cx="21336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8</a:t>
            </a:fld>
            <a:endParaRPr lang="tr-TR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96229E0-20D3-42E6-9741-1844A0C1975F}"/>
              </a:ext>
            </a:extLst>
          </p:cNvPr>
          <p:cNvSpPr txBox="1"/>
          <p:nvPr/>
        </p:nvSpPr>
        <p:spPr>
          <a:xfrm>
            <a:off x="169416" y="6245225"/>
            <a:ext cx="693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/>
              <a:t>KAYNAK: DÜNYA TİCARET ÖRGÜTÜ, WTOI </a:t>
            </a:r>
          </a:p>
        </p:txBody>
      </p:sp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C4FCD7C7-9AF8-44CB-86FF-0AFA04BD0740}"/>
              </a:ext>
            </a:extLst>
          </p:cNvPr>
          <p:cNvGraphicFramePr>
            <a:graphicFrameLocks noGrp="1"/>
          </p:cNvGraphicFramePr>
          <p:nvPr/>
        </p:nvGraphicFramePr>
        <p:xfrm>
          <a:off x="169416" y="756533"/>
          <a:ext cx="8593586" cy="507735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56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1383571544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3880826128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2232288047"/>
                    </a:ext>
                  </a:extLst>
                </a:gridCol>
                <a:gridCol w="693745">
                  <a:extLst>
                    <a:ext uri="{9D8B030D-6E8A-4147-A177-3AD203B41FA5}">
                      <a16:colId xmlns:a16="http://schemas.microsoft.com/office/drawing/2014/main" val="1367734400"/>
                    </a:ext>
                  </a:extLst>
                </a:gridCol>
              </a:tblGrid>
              <a:tr h="82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ALT GÖSTERGELER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2017 Q2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2017 Q3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2017 Q4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 Q1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 Q2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 Q3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 Q4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2019 Q1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2019 Q2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2019 Q3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PUAN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 TİCARET GÖSTERGESİ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102,2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102,6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102,2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102,7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102,7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102,0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101,5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96,3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96,3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95,7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İHRACAT SİPARİŞLERİ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101,9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98,1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97,2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97,5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ULUSLAR ARASI HAVA KARGO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104,4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107,9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106,7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103,2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92,3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91,4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KONTEYNER LİMAN ÇIKIŞI 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104,1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105,8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101,2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101,0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99,0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OTO ÜRETİM VE SATIŞI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99,7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101,0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97,9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98,1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92,5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92,2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93,5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8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ELEKTRONİK BİLEŞEN SATIŞI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97,9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103,3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94,1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102,2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93,9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88,7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96,7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95755" algn="l"/>
                        </a:tabLst>
                      </a:pPr>
                      <a:r>
                        <a:rPr lang="tr-T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90,7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671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GLOBAL SANAYİ ÜRETİMİ  EYLÜL 2019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1066800" y="710224"/>
            <a:ext cx="693420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/>
              <a:t>MARKIT-JP MORGAN GLOBAL INDUSTRY  PMI 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11EBB7E-0319-447F-BB02-26C648F27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85851"/>
            <a:ext cx="8610600" cy="4894556"/>
          </a:xfrm>
          <a:prstGeom prst="rect">
            <a:avLst/>
          </a:prstGeom>
        </p:spPr>
      </p:pic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FAD42971-B6AF-4F81-A2E9-B2C667EEF267}"/>
              </a:ext>
            </a:extLst>
          </p:cNvPr>
          <p:cNvCxnSpPr>
            <a:cxnSpLocks/>
          </p:cNvCxnSpPr>
          <p:nvPr/>
        </p:nvCxnSpPr>
        <p:spPr>
          <a:xfrm>
            <a:off x="1066800" y="3733800"/>
            <a:ext cx="7391400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601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SABİT SERMAYE YATIRIMLARI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E46F605F-9A71-491F-98A5-CF49DF4E0561}"/>
              </a:ext>
            </a:extLst>
          </p:cNvPr>
          <p:cNvSpPr/>
          <p:nvPr/>
        </p:nvSpPr>
        <p:spPr>
          <a:xfrm>
            <a:off x="2743200" y="669324"/>
            <a:ext cx="762000" cy="18644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2F0ACF1-0442-46BD-8DB2-A2DAD58BA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80" y="762546"/>
            <a:ext cx="5180120" cy="502865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8579D585-A61A-4ED4-B9E5-FB35B702A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945758"/>
            <a:ext cx="3200400" cy="76649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9582871-1489-4436-8CFC-39C23C164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270" y="5381129"/>
            <a:ext cx="2052000" cy="7020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FC3FBF1-8FE3-452B-BEDB-8AEDB891A6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000" y="1679383"/>
            <a:ext cx="2700000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26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630425"/>
              </p:ext>
            </p:extLst>
          </p:nvPr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KÜRESEL YÖNETİCİLER NE DÜŞÜNÜYOR EYLÜL 2019 ANKETİ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F9C93BC-13DB-4BB1-91AE-A60051A56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62000"/>
            <a:ext cx="8610600" cy="51816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70495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KÜRESEL YÖNETİCİLER NE DÜŞÜNÜYOR EYLÜL 2019 ANKETİ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8E96B2F-860A-4179-8234-27F1386DA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62001"/>
            <a:ext cx="8534400" cy="505936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851338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KRİTİK UNSURLAR İÇİN BEKLENTİLER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5F26FA9-AB3A-43A1-9412-11C299F6B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69138"/>
              </p:ext>
            </p:extLst>
          </p:nvPr>
        </p:nvGraphicFramePr>
        <p:xfrm>
          <a:off x="266700" y="657376"/>
          <a:ext cx="8458200" cy="5405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363">
                  <a:extLst>
                    <a:ext uri="{9D8B030D-6E8A-4147-A177-3AD203B41FA5}">
                      <a16:colId xmlns:a16="http://schemas.microsoft.com/office/drawing/2014/main" val="3934884198"/>
                    </a:ext>
                  </a:extLst>
                </a:gridCol>
                <a:gridCol w="7631837">
                  <a:extLst>
                    <a:ext uri="{9D8B030D-6E8A-4147-A177-3AD203B41FA5}">
                      <a16:colId xmlns:a16="http://schemas.microsoft.com/office/drawing/2014/main" val="3386591102"/>
                    </a:ext>
                  </a:extLst>
                </a:gridCol>
              </a:tblGrid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ABD TRUMP AZİL SÜRECİ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653635"/>
                  </a:ext>
                </a:extLst>
              </a:tr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ABD-ÇİN TİCARET MÜZAKERELERİ NE OLACAK?</a:t>
                      </a:r>
                    </a:p>
                    <a:p>
                      <a:pPr algn="l"/>
                      <a:r>
                        <a:rPr lang="tr-TR" sz="1400" b="1" dirty="0"/>
                        <a:t>ABD YENİ KORUNMA ÖNLEMLERİ HAZIRLIĞINDA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54689"/>
                  </a:ext>
                </a:extLst>
              </a:tr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r-TR" sz="1400" b="1" dirty="0"/>
                    </a:p>
                    <a:p>
                      <a:pPr algn="l"/>
                      <a:r>
                        <a:rPr lang="tr-TR" sz="1400" b="1" dirty="0"/>
                        <a:t>BREXIT, BÜYÜK BRİTANYA NASIL AYRILACAK?</a:t>
                      </a:r>
                    </a:p>
                    <a:p>
                      <a:pPr algn="l"/>
                      <a:r>
                        <a:rPr lang="tr-TR" sz="1400" b="1" dirty="0"/>
                        <a:t>17-19 EKİM SON TARİH</a:t>
                      </a:r>
                    </a:p>
                    <a:p>
                      <a:pPr algn="l"/>
                      <a:endParaRPr lang="tr-TR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64028"/>
                  </a:ext>
                </a:extLst>
              </a:tr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İRAN, S.ARABİSTAN, ARJANTİN, HONG KONG, VENEZUELLA, KUZEY KORE, LİBYA, TAYVAN  RİSKLERİ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918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798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559876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TRUMP AZİL SÜRECİ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14</a:t>
            </a:fld>
            <a:endParaRPr lang="tr-TR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5F26FA9-AB3A-43A1-9412-11C299F6B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114611"/>
              </p:ext>
            </p:extLst>
          </p:nvPr>
        </p:nvGraphicFramePr>
        <p:xfrm>
          <a:off x="266700" y="657376"/>
          <a:ext cx="8458200" cy="54255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363">
                  <a:extLst>
                    <a:ext uri="{9D8B030D-6E8A-4147-A177-3AD203B41FA5}">
                      <a16:colId xmlns:a16="http://schemas.microsoft.com/office/drawing/2014/main" val="3934884198"/>
                    </a:ext>
                  </a:extLst>
                </a:gridCol>
                <a:gridCol w="7631837">
                  <a:extLst>
                    <a:ext uri="{9D8B030D-6E8A-4147-A177-3AD203B41FA5}">
                      <a16:colId xmlns:a16="http://schemas.microsoft.com/office/drawing/2014/main" val="3386591102"/>
                    </a:ext>
                  </a:extLst>
                </a:gridCol>
              </a:tblGrid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DEMOKRATLAR TEMSİLCİLER MECLİSİNDE ÇOĞUNLUKTA, </a:t>
                      </a:r>
                    </a:p>
                    <a:p>
                      <a:pPr algn="l"/>
                      <a:r>
                        <a:rPr lang="tr-TR" sz="1400" b="1" dirty="0"/>
                        <a:t>AZİL TEKLİFİNİ SENATOYA SUNDULAR,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54689"/>
                  </a:ext>
                </a:extLst>
              </a:tr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r-TR" sz="1400" b="1" dirty="0"/>
                    </a:p>
                    <a:p>
                      <a:pPr algn="l"/>
                      <a:endParaRPr lang="tr-TR" sz="1400" b="1" dirty="0"/>
                    </a:p>
                    <a:p>
                      <a:pPr algn="l"/>
                      <a:r>
                        <a:rPr lang="tr-TR" sz="1400" b="1" dirty="0"/>
                        <a:t>SENATODA CUMHURİYETÇİLER ÇOĞUNLUKTA,</a:t>
                      </a:r>
                    </a:p>
                    <a:p>
                      <a:pPr algn="l"/>
                      <a:r>
                        <a:rPr lang="tr-TR" sz="1400" b="1" dirty="0"/>
                        <a:t>SENATODA EKİP OLUŞACAK, </a:t>
                      </a:r>
                    </a:p>
                    <a:p>
                      <a:pPr algn="l"/>
                      <a:r>
                        <a:rPr lang="tr-TR" sz="1400" b="1" dirty="0"/>
                        <a:t> </a:t>
                      </a:r>
                    </a:p>
                    <a:p>
                      <a:pPr algn="l"/>
                      <a:endParaRPr lang="tr-TR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64028"/>
                  </a:ext>
                </a:extLst>
              </a:tr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AZİL OLASILIĞI SAYISAL OLARAK İMKANSIZA YAKIN  </a:t>
                      </a:r>
                    </a:p>
                    <a:p>
                      <a:pPr algn="l"/>
                      <a:r>
                        <a:rPr lang="tr-TR" sz="1400" b="1" dirty="0"/>
                        <a:t>ANCAK ESAS HEDEF 2020 SEÇİMLERİNE KADAR TRUMP’I YIPRATMAK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918143"/>
                  </a:ext>
                </a:extLst>
              </a:tr>
              <a:tr h="1351322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TRUMP KASIM AYINDA 1 YILLIK SEÇİM GEZİLERİNE BAŞLIYOR, GÜNDEMİ AZİL OLACAK,</a:t>
                      </a:r>
                    </a:p>
                    <a:p>
                      <a:pPr algn="l"/>
                      <a:r>
                        <a:rPr lang="tr-TR" sz="1400" b="1" dirty="0"/>
                        <a:t>DÜNYANIN GERİ  KALANI İLE NE KADAR İLGİLENEBİLİR?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957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009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597976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ABD TİCARETTE KORUNMA ÖNLEMLERİNİ ARTIRIYOR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15</a:t>
            </a:fld>
            <a:endParaRPr lang="tr-TR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3C10B3D0-587B-45D9-823F-BEC0472F0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039325"/>
              </p:ext>
            </p:extLst>
          </p:nvPr>
        </p:nvGraphicFramePr>
        <p:xfrm>
          <a:off x="228600" y="688853"/>
          <a:ext cx="8534400" cy="50340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250209291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679915946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858319802"/>
                    </a:ext>
                  </a:extLst>
                </a:gridCol>
              </a:tblGrid>
              <a:tr h="1070119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YENİ ANLAŞMA YAPILANLAR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ANLAŞMA YAPILAMAYANLAR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YENİ KORUNMA ÖNLEMLERİ ALINACAK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516265"/>
                  </a:ext>
                </a:extLst>
              </a:tr>
              <a:tr h="3963964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KANADA</a:t>
                      </a:r>
                    </a:p>
                    <a:p>
                      <a:pPr algn="ctr"/>
                      <a:r>
                        <a:rPr lang="tr-TR" sz="1600" b="1" dirty="0"/>
                        <a:t>MEKSİKA</a:t>
                      </a:r>
                    </a:p>
                    <a:p>
                      <a:pPr algn="ctr"/>
                      <a:r>
                        <a:rPr lang="tr-TR" sz="1600" b="1" dirty="0"/>
                        <a:t>GÜNEY KORE</a:t>
                      </a:r>
                    </a:p>
                    <a:p>
                      <a:pPr algn="ctr"/>
                      <a:r>
                        <a:rPr lang="tr-TR" sz="1600" b="1" dirty="0"/>
                        <a:t>JAPONYA</a:t>
                      </a:r>
                    </a:p>
                    <a:p>
                      <a:pPr algn="ctr"/>
                      <a:r>
                        <a:rPr lang="tr-TR" sz="1600" b="1" dirty="0"/>
                        <a:t>+</a:t>
                      </a:r>
                    </a:p>
                    <a:p>
                      <a:pPr algn="ctr"/>
                      <a:r>
                        <a:rPr lang="tr-TR" sz="1600" b="1" dirty="0"/>
                        <a:t>İNGİLTERE?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ÇİN</a:t>
                      </a:r>
                    </a:p>
                    <a:p>
                      <a:pPr algn="ctr"/>
                      <a:r>
                        <a:rPr lang="tr-TR" sz="1600" b="1" dirty="0"/>
                        <a:t>HİNDİSTAN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AVRUPA BİRLİĞİ</a:t>
                      </a:r>
                    </a:p>
                    <a:p>
                      <a:pPr algn="ctr"/>
                      <a:r>
                        <a:rPr lang="tr-TR" sz="1600" b="1" dirty="0"/>
                        <a:t>VİETNAM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232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136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223523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ABD’NİN ÇİN’E İLAVE GÜMRÜK VERGİSİ UYGULAMALARI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  <p:pic>
        <p:nvPicPr>
          <p:cNvPr id="24" name="Resim 23">
            <a:extLst>
              <a:ext uri="{FF2B5EF4-FFF2-40B4-BE49-F238E27FC236}">
                <a16:creationId xmlns:a16="http://schemas.microsoft.com/office/drawing/2014/main" id="{647C51B6-D8C5-494A-AE17-4911A76D2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60401"/>
            <a:ext cx="8572500" cy="53562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8110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54864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Trade War Escalation Scenario - Impact by Country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Korea sees the biggest impact among the 'Fitch 20'</a:t>
                      </a:r>
                      <a:endParaRPr kumimoji="0" lang="tr-T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17</a:t>
            </a:fld>
            <a:endParaRPr lang="tr-TR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DCEAE50D-9F2B-40DF-BD92-51D1DD961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75678"/>
            <a:ext cx="8534400" cy="50869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CF9B86F8-7686-43DE-A1FC-D184B10A420F}"/>
              </a:ext>
            </a:extLst>
          </p:cNvPr>
          <p:cNvSpPr txBox="1"/>
          <p:nvPr/>
        </p:nvSpPr>
        <p:spPr>
          <a:xfrm>
            <a:off x="76200" y="6245225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Kaynak: </a:t>
            </a:r>
            <a:r>
              <a:rPr lang="tr-TR" sz="1400" dirty="0" err="1"/>
              <a:t>Fitch</a:t>
            </a:r>
            <a:r>
              <a:rPr lang="tr-TR" sz="1400" dirty="0"/>
              <a:t> Solutions, Eylül 2019 </a:t>
            </a:r>
          </a:p>
        </p:txBody>
      </p:sp>
    </p:spTree>
    <p:extLst>
      <p:ext uri="{BB962C8B-B14F-4D97-AF65-F5344CB8AC3E}">
        <p14:creationId xmlns:p14="http://schemas.microsoft.com/office/powerpoint/2010/main" val="2226536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427938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ÇİN PARA BİRİMİ DEĞER KAYBEDİYOR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245225"/>
            <a:ext cx="861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  <p:sp>
        <p:nvSpPr>
          <p:cNvPr id="2" name="AutoShape 2" descr="Euro Dollar Exchange Rate - EUR/USD">
            <a:extLst>
              <a:ext uri="{FF2B5EF4-FFF2-40B4-BE49-F238E27FC236}">
                <a16:creationId xmlns:a16="http://schemas.microsoft.com/office/drawing/2014/main" id="{5874086D-757B-4612-BE00-F62F53F454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2" descr="Euro Dollar Exchange Rate - EUR/USD">
            <a:extLst>
              <a:ext uri="{FF2B5EF4-FFF2-40B4-BE49-F238E27FC236}">
                <a16:creationId xmlns:a16="http://schemas.microsoft.com/office/drawing/2014/main" id="{2BBCC94C-7DA0-477F-9E5A-9340AE72B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7775" y="16764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2" descr="Euro Dollar Exchange Rate - EUR/USD">
            <a:extLst>
              <a:ext uri="{FF2B5EF4-FFF2-40B4-BE49-F238E27FC236}">
                <a16:creationId xmlns:a16="http://schemas.microsoft.com/office/drawing/2014/main" id="{FF71FCF4-FACA-4365-82A9-B0558E06E2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00175" y="18288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5159374-5F15-44C1-B91A-CB68866ED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42" y="660400"/>
            <a:ext cx="8534399" cy="5283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3CABDA13-EF95-4A65-B63A-EB58AC6C8233}"/>
              </a:ext>
            </a:extLst>
          </p:cNvPr>
          <p:cNvSpPr txBox="1"/>
          <p:nvPr/>
        </p:nvSpPr>
        <p:spPr>
          <a:xfrm>
            <a:off x="3581400" y="638107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DOLAR/YUAN</a:t>
            </a:r>
          </a:p>
        </p:txBody>
      </p:sp>
      <p:sp>
        <p:nvSpPr>
          <p:cNvPr id="9" name="Ok: Aşağı 8">
            <a:extLst>
              <a:ext uri="{FF2B5EF4-FFF2-40B4-BE49-F238E27FC236}">
                <a16:creationId xmlns:a16="http://schemas.microsoft.com/office/drawing/2014/main" id="{494F9E1D-EB28-42C8-8434-47B6C93E908A}"/>
              </a:ext>
            </a:extLst>
          </p:cNvPr>
          <p:cNvSpPr/>
          <p:nvPr/>
        </p:nvSpPr>
        <p:spPr>
          <a:xfrm>
            <a:off x="5076825" y="1279726"/>
            <a:ext cx="609600" cy="36353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Yukarı 10">
            <a:extLst>
              <a:ext uri="{FF2B5EF4-FFF2-40B4-BE49-F238E27FC236}">
                <a16:creationId xmlns:a16="http://schemas.microsoft.com/office/drawing/2014/main" id="{6075C6E7-78D5-4CE4-B7E1-EC4085220561}"/>
              </a:ext>
            </a:extLst>
          </p:cNvPr>
          <p:cNvSpPr/>
          <p:nvPr/>
        </p:nvSpPr>
        <p:spPr>
          <a:xfrm>
            <a:off x="6896100" y="2775744"/>
            <a:ext cx="266700" cy="27463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B10E32E4-18DA-4575-B250-5B353EA86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688" y="3178176"/>
            <a:ext cx="3309938" cy="21558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27627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01573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BREXIT OLASILIKLARI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228600" y="6245225"/>
            <a:ext cx="85344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19</a:t>
            </a:fld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862017"/>
              </p:ext>
            </p:extLst>
          </p:nvPr>
        </p:nvGraphicFramePr>
        <p:xfrm>
          <a:off x="228600" y="642938"/>
          <a:ext cx="8534399" cy="52847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1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11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17-19 EKİM AB ZİRVESİ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AB İLE ANLAŞMA İÇİN SON FIRSAT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AB YENİ GELEN TEKLİFLERİ RED ETTİ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11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JOHNSON 15 ERKEN EKİM SEÇİM TEKLİFİ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MUHALEFET KARŞI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MUHALEFET ANLAŞMASIZ AYRILIK OLMAMASI İÇİN GARANTİ İSTİYOR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JOHNSON SEÇİMİ KAZANIP AB’YE GÜÇLÜ GİTMEK İSTİYOR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1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İKİ ŞIK KALIYOR;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ANLAŞMASIZ AYRILIK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AB’NİN SÜREYİ UZATMASI; SEÇİM VE REFERANDUM ŞARTI İLE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11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İNGİLTERE VE AB GÜMRÜKLERİNDE ANLAŞMASIZ AYRILIK HAZIRLIKLARI SÜRÜYOR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085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044162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STERLİN ZAYIF KALIYOR (STERLİN/DOLAR 1,23 SEVİYESİNDE)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245225"/>
            <a:ext cx="861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20</a:t>
            </a:fld>
            <a:endParaRPr lang="tr-TR"/>
          </a:p>
        </p:txBody>
      </p:sp>
      <p:sp>
        <p:nvSpPr>
          <p:cNvPr id="2" name="AutoShape 2" descr="Euro Dollar Exchange Rate - EUR/USD">
            <a:extLst>
              <a:ext uri="{FF2B5EF4-FFF2-40B4-BE49-F238E27FC236}">
                <a16:creationId xmlns:a16="http://schemas.microsoft.com/office/drawing/2014/main" id="{5874086D-757B-4612-BE00-F62F53F454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2" descr="Euro Dollar Exchange Rate - EUR/USD">
            <a:extLst>
              <a:ext uri="{FF2B5EF4-FFF2-40B4-BE49-F238E27FC236}">
                <a16:creationId xmlns:a16="http://schemas.microsoft.com/office/drawing/2014/main" id="{2BBCC94C-7DA0-477F-9E5A-9340AE72B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7775" y="16764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2" descr="Euro Dollar Exchange Rate - EUR/USD">
            <a:extLst>
              <a:ext uri="{FF2B5EF4-FFF2-40B4-BE49-F238E27FC236}">
                <a16:creationId xmlns:a16="http://schemas.microsoft.com/office/drawing/2014/main" id="{FF71FCF4-FACA-4365-82A9-B0558E06E2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00175" y="18288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97224CD-90D2-4A1B-A13E-D7E119BDB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1999"/>
            <a:ext cx="8534400" cy="523714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115322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176814" y="441923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BÜYÜK BRİTANYA’NIN ANLAŞMASIZ AYRILIĞI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21</a:t>
            </a:fld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579D585-A61A-4ED4-B9E5-FB35B702A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00" y="6287537"/>
            <a:ext cx="2052000" cy="43393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9582871-1489-4436-8CFC-39C23C164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6304622"/>
            <a:ext cx="1981200" cy="399768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FC3FBF1-8FE3-452B-BEDB-8AEDB891A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000" y="1679383"/>
            <a:ext cx="2700000" cy="4500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A6CB7BF-174E-44EB-A6E7-99FCAD9D7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14" y="1227981"/>
            <a:ext cx="8967186" cy="4402037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FD0BF01D-52F3-408B-9537-158D92230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0" y="6304622"/>
            <a:ext cx="2052000" cy="33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50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176814" y="441923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BÜYÜK BRİTANYA’NIN ANLAŞMASIZ AYRILIĞI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52400" y="6141158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579D585-A61A-4ED4-B9E5-FB35B702A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00" y="6287537"/>
            <a:ext cx="2052000" cy="43393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9582871-1489-4436-8CFC-39C23C164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6304622"/>
            <a:ext cx="1981200" cy="399768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FD0BF01D-52F3-408B-9537-158D92230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6304622"/>
            <a:ext cx="2052000" cy="33420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3FAF509A-7CD6-4A1A-A4F9-AD73D659AE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000" y="858329"/>
            <a:ext cx="7164000" cy="68580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A5260073-A9AF-4F95-912E-7315DEF681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814" y="1653575"/>
            <a:ext cx="8610600" cy="434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52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409570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ANLAŞMASIZ AYRILIK VE TÜRKİYE’YE ETKİSİ; İHRACAT 2,4 MİLYAR DOLAR (%24) AZALIR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228600" y="6245225"/>
            <a:ext cx="85344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23</a:t>
            </a:fld>
            <a:endParaRPr lang="tr-TR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148E59ED-815E-4F75-8C91-18ED332C4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88976"/>
            <a:ext cx="8534400" cy="55102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5771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309587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 POLİTİKALARINDA GENİŞLEME   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24</a:t>
            </a:fld>
            <a:endParaRPr lang="tr-TR"/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08087C9F-D416-464C-8756-E1D73ED11FD6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666319"/>
          <a:ext cx="8458200" cy="5286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1898467645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28841322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256801943"/>
                    </a:ext>
                  </a:extLst>
                </a:gridCol>
              </a:tblGrid>
              <a:tr h="82918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ABD MERKEZ BANKASI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AVRUPA MERKEZ BANKASI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ÇİN MERKEZ BANKASI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94915"/>
                  </a:ext>
                </a:extLst>
              </a:tr>
              <a:tr h="445762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FAİZ İNDİRİMLERİ </a:t>
                      </a:r>
                    </a:p>
                    <a:p>
                      <a:pPr algn="ctr"/>
                      <a:r>
                        <a:rPr lang="tr-TR" sz="1400" b="1" dirty="0"/>
                        <a:t>YAPIYOR </a:t>
                      </a:r>
                    </a:p>
                    <a:p>
                      <a:pPr algn="ctr"/>
                      <a:r>
                        <a:rPr lang="tr-TR" sz="1400" b="1" dirty="0"/>
                        <a:t>+</a:t>
                      </a:r>
                    </a:p>
                    <a:p>
                      <a:pPr algn="ctr"/>
                      <a:r>
                        <a:rPr lang="tr-TR" sz="1400" b="1" dirty="0"/>
                        <a:t>BİLANÇO DARALTMAYI ERKEN BİTİRDİ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YENİDEN PARASAL </a:t>
                      </a:r>
                    </a:p>
                    <a:p>
                      <a:pPr algn="ctr"/>
                      <a:r>
                        <a:rPr lang="tr-TR" sz="1400" b="1" dirty="0"/>
                        <a:t>GENİŞLEME PROGRAMI BAŞLATTI </a:t>
                      </a:r>
                    </a:p>
                    <a:p>
                      <a:pPr algn="ctr"/>
                      <a:r>
                        <a:rPr lang="tr-TR" sz="1400" b="1" dirty="0"/>
                        <a:t>+</a:t>
                      </a:r>
                    </a:p>
                    <a:p>
                      <a:pPr algn="ctr"/>
                      <a:r>
                        <a:rPr lang="tr-TR" sz="1400" b="1" dirty="0"/>
                        <a:t>FAİZ İNDİRİMİNE GİTTİ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FAİZ İNDİRİMLERİ</a:t>
                      </a:r>
                    </a:p>
                    <a:p>
                      <a:pPr algn="ctr"/>
                      <a:r>
                        <a:rPr lang="tr-TR" sz="1400" b="1" dirty="0"/>
                        <a:t>+</a:t>
                      </a:r>
                    </a:p>
                    <a:p>
                      <a:pPr algn="ctr"/>
                      <a:r>
                        <a:rPr lang="tr-TR" sz="1400" b="1" dirty="0"/>
                        <a:t>MUNZAM KARŞILIKLARDA</a:t>
                      </a:r>
                    </a:p>
                    <a:p>
                      <a:pPr algn="ctr"/>
                      <a:r>
                        <a:rPr lang="tr-TR" sz="1400" b="1" dirty="0"/>
                        <a:t>İNDİRİM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2612"/>
                  </a:ext>
                </a:extLst>
              </a:tr>
            </a:tbl>
          </a:graphicData>
        </a:graphic>
      </p:graphicFrame>
      <p:sp>
        <p:nvSpPr>
          <p:cNvPr id="6" name="Ok: Aşağı 5">
            <a:extLst>
              <a:ext uri="{FF2B5EF4-FFF2-40B4-BE49-F238E27FC236}">
                <a16:creationId xmlns:a16="http://schemas.microsoft.com/office/drawing/2014/main" id="{F02426F4-6CC2-48A4-8159-12AADDC0E624}"/>
              </a:ext>
            </a:extLst>
          </p:cNvPr>
          <p:cNvSpPr/>
          <p:nvPr/>
        </p:nvSpPr>
        <p:spPr>
          <a:xfrm>
            <a:off x="1416913" y="1485530"/>
            <a:ext cx="1066800" cy="71539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3200256F-3016-4D50-A357-BA30805F4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678" y="1506984"/>
            <a:ext cx="1152244" cy="743776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D8A80F11-1E7C-43B2-902B-725E0AE91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506984"/>
            <a:ext cx="1152244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50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93653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2020 YILINDA 500 MİLYAR DOLARA YAKIN İLAVE PARASAL GENİŞLEME OLACAK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58EFD239-7579-4EAD-948A-29F026998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30" y="762000"/>
            <a:ext cx="8496670" cy="53006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9495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 POLİTİKALARI VE FİNANSAL PİYASALAR  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6938822" y="2196361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26</a:t>
            </a:fld>
            <a:endParaRPr lang="tr-TR"/>
          </a:p>
        </p:txBody>
      </p:sp>
      <p:graphicFrame>
        <p:nvGraphicFramePr>
          <p:cNvPr id="7" name="Tablo 7">
            <a:extLst>
              <a:ext uri="{FF2B5EF4-FFF2-40B4-BE49-F238E27FC236}">
                <a16:creationId xmlns:a16="http://schemas.microsoft.com/office/drawing/2014/main" id="{FDD66C03-35AF-4993-BF67-B625F7588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836457"/>
              </p:ext>
            </p:extLst>
          </p:nvPr>
        </p:nvGraphicFramePr>
        <p:xfrm>
          <a:off x="228600" y="706439"/>
          <a:ext cx="8534400" cy="52466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742626848"/>
                    </a:ext>
                  </a:extLst>
                </a:gridCol>
                <a:gridCol w="7924800">
                  <a:extLst>
                    <a:ext uri="{9D8B030D-6E8A-4147-A177-3AD203B41FA5}">
                      <a16:colId xmlns:a16="http://schemas.microsoft.com/office/drawing/2014/main" val="2252494175"/>
                    </a:ext>
                  </a:extLst>
                </a:gridCol>
              </a:tblGrid>
              <a:tr h="1049337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GENİŞLETİCİ PARA POLİTİKALARI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459598"/>
                  </a:ext>
                </a:extLst>
              </a:tr>
              <a:tr h="1049337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GENİŞLEYEN FİNANSMAN OLANAKLARI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980536"/>
                  </a:ext>
                </a:extLst>
              </a:tr>
              <a:tr h="1049337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DÜŞÜK FAİZLER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179197"/>
                  </a:ext>
                </a:extLst>
              </a:tr>
              <a:tr h="1049337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GÜÇLÜ DOLAR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003488"/>
                  </a:ext>
                </a:extLst>
              </a:tr>
              <a:tr h="1049337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ZAYIF EMTİA VE MAL FİYATLARI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104983"/>
                  </a:ext>
                </a:extLst>
              </a:tr>
            </a:tbl>
          </a:graphicData>
        </a:graphic>
      </p:graphicFrame>
      <p:pic>
        <p:nvPicPr>
          <p:cNvPr id="15" name="Resim 14">
            <a:extLst>
              <a:ext uri="{FF2B5EF4-FFF2-40B4-BE49-F238E27FC236}">
                <a16:creationId xmlns:a16="http://schemas.microsoft.com/office/drawing/2014/main" id="{8066A6BB-27F2-4928-916B-F8EB62872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74" y="2007911"/>
            <a:ext cx="990600" cy="530398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3ED15E8A-7DEE-425F-8409-C44F21D31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40" y="5192539"/>
            <a:ext cx="993734" cy="530398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9E17CE87-E986-4E4D-9A8C-63249A731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40" y="4108150"/>
            <a:ext cx="993734" cy="530398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E96E2EE2-89B5-49D8-BE37-17A80D7F8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40" y="3056181"/>
            <a:ext cx="993734" cy="530398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1AA8E69D-D8E2-4EC0-AABC-B5D91C699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40" y="1001263"/>
            <a:ext cx="99373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86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689088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DOLAR GÜÇLÜ KALMAYA DEVAM EDİYOR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245225"/>
            <a:ext cx="861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27</a:t>
            </a:fld>
            <a:endParaRPr lang="tr-TR" dirty="0"/>
          </a:p>
        </p:txBody>
      </p:sp>
      <p:sp>
        <p:nvSpPr>
          <p:cNvPr id="2" name="AutoShape 2" descr="Euro Dollar Exchange Rate - EUR/USD">
            <a:extLst>
              <a:ext uri="{FF2B5EF4-FFF2-40B4-BE49-F238E27FC236}">
                <a16:creationId xmlns:a16="http://schemas.microsoft.com/office/drawing/2014/main" id="{5874086D-757B-4612-BE00-F62F53F454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2" descr="Euro Dollar Exchange Rate - EUR/USD">
            <a:extLst>
              <a:ext uri="{FF2B5EF4-FFF2-40B4-BE49-F238E27FC236}">
                <a16:creationId xmlns:a16="http://schemas.microsoft.com/office/drawing/2014/main" id="{2BBCC94C-7DA0-477F-9E5A-9340AE72B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7775" y="16764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2" descr="Euro Dollar Exchange Rate - EUR/USD">
            <a:extLst>
              <a:ext uri="{FF2B5EF4-FFF2-40B4-BE49-F238E27FC236}">
                <a16:creationId xmlns:a16="http://schemas.microsoft.com/office/drawing/2014/main" id="{FF71FCF4-FACA-4365-82A9-B0558E06E2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00175" y="18288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2" descr="Euro Dollar Exchange Rate - EUR/USD">
            <a:extLst>
              <a:ext uri="{FF2B5EF4-FFF2-40B4-BE49-F238E27FC236}">
                <a16:creationId xmlns:a16="http://schemas.microsoft.com/office/drawing/2014/main" id="{57DCD8E5-AF13-45C3-9DBA-36822047DC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2575" y="19812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9B760C5-79FB-4215-8BEE-72BFE525CA7E}"/>
              </a:ext>
            </a:extLst>
          </p:cNvPr>
          <p:cNvSpPr txBox="1"/>
          <p:nvPr/>
        </p:nvSpPr>
        <p:spPr>
          <a:xfrm>
            <a:off x="2882653" y="76748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DOLAR ENDEKSİ 1981=100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E6A96F7-E60C-4DEE-9285-D7159236C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15964"/>
            <a:ext cx="8534399" cy="5227636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00F84BCD-7896-483F-8D48-18AB7642375D}"/>
              </a:ext>
            </a:extLst>
          </p:cNvPr>
          <p:cNvCxnSpPr/>
          <p:nvPr/>
        </p:nvCxnSpPr>
        <p:spPr>
          <a:xfrm>
            <a:off x="533400" y="3962400"/>
            <a:ext cx="7515225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677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639832"/>
              </p:ext>
            </p:extLst>
          </p:nvPr>
        </p:nvGraphicFramePr>
        <p:xfrm>
          <a:off x="228600" y="381000"/>
          <a:ext cx="8534400" cy="105156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KÜRESEL ÖLÇEKTE ARTAN DOLAR TALEBİ VE DOLAR SIKIŞIKLIĞI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2020’YE GİRERKEN GÜVENLİ LİMAN ARAYIŞI + ABD’DE POZİTİF FAİZ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245225"/>
            <a:ext cx="861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28</a:t>
            </a:fld>
            <a:endParaRPr lang="tr-TR" dirty="0"/>
          </a:p>
        </p:txBody>
      </p:sp>
      <p:sp>
        <p:nvSpPr>
          <p:cNvPr id="2" name="AutoShape 2" descr="Euro Dollar Exchange Rate - EUR/USD">
            <a:extLst>
              <a:ext uri="{FF2B5EF4-FFF2-40B4-BE49-F238E27FC236}">
                <a16:creationId xmlns:a16="http://schemas.microsoft.com/office/drawing/2014/main" id="{5874086D-757B-4612-BE00-F62F53F454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2" descr="Euro Dollar Exchange Rate - EUR/USD">
            <a:extLst>
              <a:ext uri="{FF2B5EF4-FFF2-40B4-BE49-F238E27FC236}">
                <a16:creationId xmlns:a16="http://schemas.microsoft.com/office/drawing/2014/main" id="{2BBCC94C-7DA0-477F-9E5A-9340AE72B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7775" y="16764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2" descr="Euro Dollar Exchange Rate - EUR/USD">
            <a:extLst>
              <a:ext uri="{FF2B5EF4-FFF2-40B4-BE49-F238E27FC236}">
                <a16:creationId xmlns:a16="http://schemas.microsoft.com/office/drawing/2014/main" id="{FF71FCF4-FACA-4365-82A9-B0558E06E2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00175" y="18288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2" descr="Euro Dollar Exchange Rate - EUR/USD">
            <a:extLst>
              <a:ext uri="{FF2B5EF4-FFF2-40B4-BE49-F238E27FC236}">
                <a16:creationId xmlns:a16="http://schemas.microsoft.com/office/drawing/2014/main" id="{57DCD8E5-AF13-45C3-9DBA-36822047DC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2575" y="19812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7296302-832C-43BD-90B9-32A29720C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90606"/>
            <a:ext cx="8534400" cy="5008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2314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139726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ABD MERKEZ BANKASI FED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202589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29</a:t>
            </a:fld>
            <a:endParaRPr lang="tr-TR" dirty="0"/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D0B9848A-88A3-45F2-88A8-DC01214933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0201754"/>
              </p:ext>
            </p:extLst>
          </p:nvPr>
        </p:nvGraphicFramePr>
        <p:xfrm>
          <a:off x="228600" y="656998"/>
          <a:ext cx="8534400" cy="540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BCA50D95-18FF-4BBA-93F1-284E6457EEA4}"/>
              </a:ext>
            </a:extLst>
          </p:cNvPr>
          <p:cNvSpPr/>
          <p:nvPr/>
        </p:nvSpPr>
        <p:spPr>
          <a:xfrm>
            <a:off x="6057900" y="5715000"/>
            <a:ext cx="1676400" cy="244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0488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00743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AVRUPA MERKEZ BANKASI + LAGARDE ETKİSİ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202589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30</a:t>
            </a:fld>
            <a:endParaRPr lang="tr-TR" dirty="0"/>
          </a:p>
        </p:txBody>
      </p:sp>
      <p:graphicFrame>
        <p:nvGraphicFramePr>
          <p:cNvPr id="12" name="Grafik 11">
            <a:extLst>
              <a:ext uri="{FF2B5EF4-FFF2-40B4-BE49-F238E27FC236}">
                <a16:creationId xmlns:a16="http://schemas.microsoft.com/office/drawing/2014/main" id="{5EC66155-28BC-434D-9F31-C65A24AE9BB7}"/>
              </a:ext>
            </a:extLst>
          </p:cNvPr>
          <p:cNvGraphicFramePr>
            <a:graphicFrameLocks/>
          </p:cNvGraphicFramePr>
          <p:nvPr/>
        </p:nvGraphicFramePr>
        <p:xfrm>
          <a:off x="228600" y="762000"/>
          <a:ext cx="8534400" cy="5197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49BBC3BA-56EF-45BF-8F86-832F1FF1EDE2}"/>
              </a:ext>
            </a:extLst>
          </p:cNvPr>
          <p:cNvCxnSpPr/>
          <p:nvPr/>
        </p:nvCxnSpPr>
        <p:spPr>
          <a:xfrm>
            <a:off x="685800" y="3657600"/>
            <a:ext cx="777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843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874839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EURO DOLAR PARİTESİ 1,10 ALTINDA (1,0970 / 7 EKİM)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600" y="6245225"/>
            <a:ext cx="861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31</a:t>
            </a:fld>
            <a:endParaRPr lang="tr-TR" dirty="0"/>
          </a:p>
        </p:txBody>
      </p:sp>
      <p:sp>
        <p:nvSpPr>
          <p:cNvPr id="2" name="AutoShape 2" descr="Euro Dollar Exchange Rate - EUR/USD">
            <a:extLst>
              <a:ext uri="{FF2B5EF4-FFF2-40B4-BE49-F238E27FC236}">
                <a16:creationId xmlns:a16="http://schemas.microsoft.com/office/drawing/2014/main" id="{5874086D-757B-4612-BE00-F62F53F454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2" descr="Euro Dollar Exchange Rate - EUR/USD">
            <a:extLst>
              <a:ext uri="{FF2B5EF4-FFF2-40B4-BE49-F238E27FC236}">
                <a16:creationId xmlns:a16="http://schemas.microsoft.com/office/drawing/2014/main" id="{2BBCC94C-7DA0-477F-9E5A-9340AE72B7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7775" y="16764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2" descr="Euro Dollar Exchange Rate - EUR/USD">
            <a:extLst>
              <a:ext uri="{FF2B5EF4-FFF2-40B4-BE49-F238E27FC236}">
                <a16:creationId xmlns:a16="http://schemas.microsoft.com/office/drawing/2014/main" id="{FF71FCF4-FACA-4365-82A9-B0558E06E2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00175" y="18288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2" descr="Euro Dollar Exchange Rate - EUR/USD">
            <a:extLst>
              <a:ext uri="{FF2B5EF4-FFF2-40B4-BE49-F238E27FC236}">
                <a16:creationId xmlns:a16="http://schemas.microsoft.com/office/drawing/2014/main" id="{57DCD8E5-AF13-45C3-9DBA-36822047DC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2575" y="19812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6" name="Picture 2" descr="Euro Dollar Exchange Rate - EUR/USD">
            <a:extLst>
              <a:ext uri="{FF2B5EF4-FFF2-40B4-BE49-F238E27FC236}">
                <a16:creationId xmlns:a16="http://schemas.microsoft.com/office/drawing/2014/main" id="{FB57AF9C-3EDC-4341-8714-FF26AEA0F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1"/>
            <a:ext cx="8534400" cy="52371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68C269DA-8393-414E-A29E-AD4385EE851B}"/>
              </a:ext>
            </a:extLst>
          </p:cNvPr>
          <p:cNvCxnSpPr/>
          <p:nvPr/>
        </p:nvCxnSpPr>
        <p:spPr>
          <a:xfrm>
            <a:off x="800100" y="4419600"/>
            <a:ext cx="75438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48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882404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BAKIR FİYATLARI; DOLAR/LİBRE 2,55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90498" y="6230204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AutoShape 2" descr="LME Index">
            <a:extLst>
              <a:ext uri="{FF2B5EF4-FFF2-40B4-BE49-F238E27FC236}">
                <a16:creationId xmlns:a16="http://schemas.microsoft.com/office/drawing/2014/main" id="{89E5BC91-F9C5-4B21-836F-B85DA1C44D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4F29D32-3C5C-4A20-8AAF-EB637A2F8D49}"/>
              </a:ext>
            </a:extLst>
          </p:cNvPr>
          <p:cNvSpPr txBox="1"/>
          <p:nvPr/>
        </p:nvSpPr>
        <p:spPr>
          <a:xfrm>
            <a:off x="8458200" y="6276242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BC960B8B-1B7F-4869-9A12-EE6FA157A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8534400" cy="52578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C9DC20CC-D18E-4D6F-961C-7C82842CD8DD}"/>
              </a:ext>
            </a:extLst>
          </p:cNvPr>
          <p:cNvCxnSpPr/>
          <p:nvPr/>
        </p:nvCxnSpPr>
        <p:spPr>
          <a:xfrm>
            <a:off x="6400800" y="1752600"/>
            <a:ext cx="1752600" cy="1828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037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587590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KÖMÜR FİYATLARI; TON  /  DOLAR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90498" y="6230204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AutoShape 2" descr="LME Index">
            <a:extLst>
              <a:ext uri="{FF2B5EF4-FFF2-40B4-BE49-F238E27FC236}">
                <a16:creationId xmlns:a16="http://schemas.microsoft.com/office/drawing/2014/main" id="{89E5BC91-F9C5-4B21-836F-B85DA1C44D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4F29D32-3C5C-4A20-8AAF-EB637A2F8D49}"/>
              </a:ext>
            </a:extLst>
          </p:cNvPr>
          <p:cNvSpPr txBox="1"/>
          <p:nvPr/>
        </p:nvSpPr>
        <p:spPr>
          <a:xfrm>
            <a:off x="8458200" y="6276242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E631DE2-0C1F-4AEA-A7EC-918F308CF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8534400" cy="52578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1D92DA33-4576-4B96-82BE-4766C88581FC}"/>
              </a:ext>
            </a:extLst>
          </p:cNvPr>
          <p:cNvCxnSpPr/>
          <p:nvPr/>
        </p:nvCxnSpPr>
        <p:spPr>
          <a:xfrm>
            <a:off x="6400800" y="1219200"/>
            <a:ext cx="1752600" cy="281940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728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725841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 DOĞAL GAZ FİYATLARI  (ithalat) DOLAR / </a:t>
                      </a:r>
                      <a:r>
                        <a:rPr kumimoji="0" lang="tr-T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MMBtu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4,205 30 eylül 2019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90498" y="6230204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AutoShape 2" descr="LME Index">
            <a:extLst>
              <a:ext uri="{FF2B5EF4-FFF2-40B4-BE49-F238E27FC236}">
                <a16:creationId xmlns:a16="http://schemas.microsoft.com/office/drawing/2014/main" id="{89E5BC91-F9C5-4B21-836F-B85DA1C44D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4F29D32-3C5C-4A20-8AAF-EB637A2F8D49}"/>
              </a:ext>
            </a:extLst>
          </p:cNvPr>
          <p:cNvSpPr txBox="1"/>
          <p:nvPr/>
        </p:nvSpPr>
        <p:spPr>
          <a:xfrm>
            <a:off x="8458200" y="6276242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6DA1116-EF0A-41CC-9DC1-337031A1A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85" y="1524000"/>
            <a:ext cx="8534400" cy="44196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CD10A897-4719-4EBF-8ED1-5FFD65E1CA91}"/>
              </a:ext>
            </a:extLst>
          </p:cNvPr>
          <p:cNvCxnSpPr/>
          <p:nvPr/>
        </p:nvCxnSpPr>
        <p:spPr>
          <a:xfrm>
            <a:off x="6691313" y="2674840"/>
            <a:ext cx="1676400" cy="252968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EAED0371-F866-45BA-B719-5504ED1F1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928" y="-611346"/>
            <a:ext cx="550324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C5B394BC-9764-410F-BEFE-42575E17C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91" y="663671"/>
            <a:ext cx="4420109" cy="25296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158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732014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PETROL FİYATLARI; BRENT VARİL/DOLAR 60 DOLAR-ABD HAKİM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190498" y="6230204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AutoShape 2" descr="LME Index">
            <a:extLst>
              <a:ext uri="{FF2B5EF4-FFF2-40B4-BE49-F238E27FC236}">
                <a16:creationId xmlns:a16="http://schemas.microsoft.com/office/drawing/2014/main" id="{89E5BC91-F9C5-4B21-836F-B85DA1C44D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5375" y="1524000"/>
            <a:ext cx="695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4F29D32-3C5C-4A20-8AAF-EB637A2F8D49}"/>
              </a:ext>
            </a:extLst>
          </p:cNvPr>
          <p:cNvSpPr txBox="1"/>
          <p:nvPr/>
        </p:nvSpPr>
        <p:spPr>
          <a:xfrm>
            <a:off x="8458200" y="6276242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9C215D6-6452-43FD-AE58-C63709163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8534400" cy="528796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3B6F556E-0359-4EAC-84E1-06F1081980CB}"/>
              </a:ext>
            </a:extLst>
          </p:cNvPr>
          <p:cNvCxnSpPr/>
          <p:nvPr/>
        </p:nvCxnSpPr>
        <p:spPr>
          <a:xfrm>
            <a:off x="5334000" y="3276600"/>
            <a:ext cx="31242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1E745BCB-CD48-4C46-B642-22C70164CE65}"/>
              </a:ext>
            </a:extLst>
          </p:cNvPr>
          <p:cNvCxnSpPr>
            <a:cxnSpLocks/>
          </p:cNvCxnSpPr>
          <p:nvPr/>
        </p:nvCxnSpPr>
        <p:spPr>
          <a:xfrm>
            <a:off x="5334000" y="4114800"/>
            <a:ext cx="31242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131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graphicFrame>
        <p:nvGraphicFramePr>
          <p:cNvPr id="6" name="Tablo 5"/>
          <p:cNvGraphicFramePr>
            <a:graphicFrameLocks noGrp="1"/>
          </p:cNvGraphicFramePr>
          <p:nvPr/>
        </p:nvGraphicFramePr>
        <p:xfrm>
          <a:off x="2438400" y="2667000"/>
          <a:ext cx="4495800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52600"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/>
                        <a:t>TÜRKİYE EKONOMİSİ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Resim 2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262FE95C-EFD8-4A8A-9AFF-4A9E9F0047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704850"/>
            <a:ext cx="3810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20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67161"/>
              </p:ext>
            </p:extLst>
          </p:nvPr>
        </p:nvGraphicFramePr>
        <p:xfrm>
          <a:off x="152400" y="381000"/>
          <a:ext cx="8610600" cy="47625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YENİ KÜRESEL KOŞULLARIN TÜRKİYE’YE ETKİLERİ POZİTİF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1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4102" name="Text Box 21"/>
          <p:cNvSpPr txBox="1">
            <a:spLocks noChangeArrowheads="1"/>
          </p:cNvSpPr>
          <p:nvPr/>
        </p:nvSpPr>
        <p:spPr bwMode="auto">
          <a:xfrm>
            <a:off x="7315200" y="6418541"/>
            <a:ext cx="1562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/>
              <a:t>                        37</a:t>
            </a:r>
            <a:endParaRPr lang="tr-T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152401" y="6324600"/>
            <a:ext cx="8610600" cy="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89D1EA37-C370-4C6A-8F94-5FDED7B6C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299305"/>
              </p:ext>
            </p:extLst>
          </p:nvPr>
        </p:nvGraphicFramePr>
        <p:xfrm>
          <a:off x="228600" y="762000"/>
          <a:ext cx="8534400" cy="533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5810">
                  <a:extLst>
                    <a:ext uri="{9D8B030D-6E8A-4147-A177-3AD203B41FA5}">
                      <a16:colId xmlns:a16="http://schemas.microsoft.com/office/drawing/2014/main" val="2521399708"/>
                    </a:ext>
                  </a:extLst>
                </a:gridCol>
                <a:gridCol w="6798590">
                  <a:extLst>
                    <a:ext uri="{9D8B030D-6E8A-4147-A177-3AD203B41FA5}">
                      <a16:colId xmlns:a16="http://schemas.microsoft.com/office/drawing/2014/main" val="1290473851"/>
                    </a:ext>
                  </a:extLst>
                </a:gridCol>
              </a:tblGrid>
              <a:tr h="571500">
                <a:tc gridSpan="2"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tx1"/>
                          </a:solidFill>
                        </a:rPr>
                        <a:t>TÜRKİYE’YE ETKİLER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106151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İHRACAT PAZARLARINDA  YAVAŞLAMA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860187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FİNANSMAN OLANAKLARINDA RAHATLAMA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181778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TÜRK LİRASININ İSTİKRARINA KATKI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652921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DÜŞÜK FAİZLERE GEÇİŞ İÇİN DAHA UYGUN KOŞULLAR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7885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tx1"/>
                          </a:solidFill>
                        </a:rPr>
                        <a:t>ENFLASYON DÜŞÜŞÜNE KATKI (ZAYIF EMTİA VE MAL FİYATLARI)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58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1673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22A3ADBE-0CCE-40F1-8BDD-93AE99A3C5BA}"/>
              </a:ext>
            </a:extLst>
          </p:cNvPr>
          <p:cNvSpPr/>
          <p:nvPr/>
        </p:nvSpPr>
        <p:spPr>
          <a:xfrm>
            <a:off x="2286000" y="2057400"/>
            <a:ext cx="47244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 dirty="0">
              <a:solidFill>
                <a:schemeClr val="tx1"/>
              </a:solidFill>
            </a:endParaRPr>
          </a:p>
          <a:p>
            <a:pPr algn="ctr"/>
            <a:r>
              <a:rPr lang="tr-TR" b="1" dirty="0">
                <a:solidFill>
                  <a:schemeClr val="tx1"/>
                </a:solidFill>
              </a:rPr>
              <a:t>YENİ EKONOMİ PROGRAMI</a:t>
            </a:r>
          </a:p>
          <a:p>
            <a:pPr algn="ctr"/>
            <a:r>
              <a:rPr lang="tr-TR" b="1" dirty="0">
                <a:solidFill>
                  <a:schemeClr val="tx1"/>
                </a:solidFill>
              </a:rPr>
              <a:t>VE 2020 YILI BEKLENTİLERİ </a:t>
            </a:r>
          </a:p>
          <a:p>
            <a:pPr algn="ctr"/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360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YENİ EKONOMİ PROGRAMI 2020-2022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39</a:t>
            </a:fld>
            <a:endParaRPr lang="tr-TR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623FDE5-B35B-46EB-B3B1-8A93036E8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857249"/>
            <a:ext cx="7010400" cy="47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DEĞİŞİMİN İÇERİĞİ VE KAPSAMI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40</a:t>
            </a:fld>
            <a:endParaRPr lang="tr-TR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57AAB398-5B39-42D0-8448-969F64E7B0FB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712902"/>
          <a:ext cx="8458200" cy="51941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31969144"/>
                    </a:ext>
                  </a:extLst>
                </a:gridCol>
                <a:gridCol w="7467600">
                  <a:extLst>
                    <a:ext uri="{9D8B030D-6E8A-4147-A177-3AD203B41FA5}">
                      <a16:colId xmlns:a16="http://schemas.microsoft.com/office/drawing/2014/main" val="4151236597"/>
                    </a:ext>
                  </a:extLst>
                </a:gridCol>
              </a:tblGrid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CARİ İŞLEMLER DENGESİNİ KALICI OLARAK SAĞLAMAK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43671"/>
                  </a:ext>
                </a:extLst>
              </a:tr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ÜRETİM YAPISINI DEĞİŞTİRME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22714"/>
                  </a:ext>
                </a:extLst>
              </a:tr>
              <a:tr h="60504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YÜKSEK KATMA DEĞERLİ, YÜKSEK TEKNOLOJİLİ ÜRETİME GEÇİŞ</a:t>
                      </a:r>
                    </a:p>
                    <a:p>
                      <a:r>
                        <a:rPr lang="tr-TR" sz="1400" b="1" dirty="0"/>
                        <a:t>ÜRETİMİNİ YAPAMADIĞIMIZ ÜRÜNLERİ YAPMAK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170350"/>
                  </a:ext>
                </a:extLst>
              </a:tr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MİLLİ VE YERLİ TEKNOLOJİYE SAHİP OLMAK/TEŞVİKLER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83174"/>
                  </a:ext>
                </a:extLst>
              </a:tr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ÖNCELİKLİ SANAYİ SEKTÖRLERİNDE YATIRIM VE ÜRETİM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218135"/>
                  </a:ext>
                </a:extLst>
              </a:tr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YOĞUNLAŞTIRILMIŞ TEŞVİKLER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655162"/>
                  </a:ext>
                </a:extLst>
              </a:tr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KAMU DA GEREKTİĞİNDE YATIRIMLARA ORTAK OLACAK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542426"/>
                  </a:ext>
                </a:extLst>
              </a:tr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FİNANSMAN PAKETLERİ; İVME, KALKINMA FONU, KALKINMA AJANSLARI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476906"/>
                  </a:ext>
                </a:extLst>
              </a:tr>
              <a:tr h="60504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9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VARLIK FONU DA 3 ALANDA ORTAKLIKLAR YAPACAK; PETROL KİMYA, YERLİ ENERJİ, MADENCİLİK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367225"/>
                  </a:ext>
                </a:extLst>
              </a:tr>
              <a:tr h="498010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TEKONOLOJİ ALT YAPISI VE İNSAN KAYNAĞI YETİŞTİRME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760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939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372893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304800" y="6477000"/>
            <a:ext cx="8475216" cy="3461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>
          <a:xfrm>
            <a:off x="6765894" y="6525905"/>
            <a:ext cx="2133600" cy="476250"/>
          </a:xfrm>
        </p:spPr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41</a:t>
            </a:fld>
            <a:endParaRPr lang="tr-TR" dirty="0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17B0687-03A7-4334-BBEF-7E516B744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897337"/>
              </p:ext>
            </p:extLst>
          </p:nvPr>
        </p:nvGraphicFramePr>
        <p:xfrm>
          <a:off x="244506" y="483144"/>
          <a:ext cx="8518495" cy="58917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2466">
                  <a:extLst>
                    <a:ext uri="{9D8B030D-6E8A-4147-A177-3AD203B41FA5}">
                      <a16:colId xmlns:a16="http://schemas.microsoft.com/office/drawing/2014/main" val="3364128532"/>
                    </a:ext>
                  </a:extLst>
                </a:gridCol>
                <a:gridCol w="1140869">
                  <a:extLst>
                    <a:ext uri="{9D8B030D-6E8A-4147-A177-3AD203B41FA5}">
                      <a16:colId xmlns:a16="http://schemas.microsoft.com/office/drawing/2014/main" val="2377533297"/>
                    </a:ext>
                  </a:extLst>
                </a:gridCol>
                <a:gridCol w="1295055">
                  <a:extLst>
                    <a:ext uri="{9D8B030D-6E8A-4147-A177-3AD203B41FA5}">
                      <a16:colId xmlns:a16="http://schemas.microsoft.com/office/drawing/2014/main" val="1941280025"/>
                    </a:ext>
                  </a:extLst>
                </a:gridCol>
                <a:gridCol w="995106">
                  <a:extLst>
                    <a:ext uri="{9D8B030D-6E8A-4147-A177-3AD203B41FA5}">
                      <a16:colId xmlns:a16="http://schemas.microsoft.com/office/drawing/2014/main" val="1354413321"/>
                    </a:ext>
                  </a:extLst>
                </a:gridCol>
                <a:gridCol w="995106">
                  <a:extLst>
                    <a:ext uri="{9D8B030D-6E8A-4147-A177-3AD203B41FA5}">
                      <a16:colId xmlns:a16="http://schemas.microsoft.com/office/drawing/2014/main" val="2106366080"/>
                    </a:ext>
                  </a:extLst>
                </a:gridCol>
                <a:gridCol w="859893">
                  <a:extLst>
                    <a:ext uri="{9D8B030D-6E8A-4147-A177-3AD203B41FA5}">
                      <a16:colId xmlns:a16="http://schemas.microsoft.com/office/drawing/2014/main" val="942898219"/>
                    </a:ext>
                  </a:extLst>
                </a:gridCol>
              </a:tblGrid>
              <a:tr h="594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2018 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2019</a:t>
                      </a:r>
                      <a:endParaRPr lang="tr-TR" sz="1200" b="1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Gerçekleşme Tahmini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2020</a:t>
                      </a:r>
                      <a:endParaRPr lang="tr-TR" sz="12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Program Hedefi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2021</a:t>
                      </a:r>
                      <a:endParaRPr lang="tr-TR" sz="1200" b="1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Program Hedefi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2022</a:t>
                      </a:r>
                      <a:endParaRPr lang="tr-TR" sz="1200" b="1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Program Hedefi 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309992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EKONOMİK BÜYÜME %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2,8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0,5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5,0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5,0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5,0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214912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GSYİH MİLYAR DOLAR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789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749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812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856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900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395976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TL/DOLAR ORTALAMA KURU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4,72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5,70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6,00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6,40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6,75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325885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707810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ÖZEL TÜKETİM BÜYÜME %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0,6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0,3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4,9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3,2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3,5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40145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KAMU TÜKETİM BÜYÜME % 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5,4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4,3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3,0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2,4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2,5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341030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ÖZEL YATIRIM BÜYÜME %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-0,8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-7,0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12,1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9,5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8,3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589434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KAMU YATIRIM BÜYÜME %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0,9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-28,7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-14,0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2,9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4,9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855556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075883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İHRACAT (GTS TANIMLI) MİLYAR DOLAR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176,9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04" marR="25504" marT="554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181,4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190,0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202,0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213,0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842874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İTHALAT (GTS TANIMLI) MİLYAR DOLAR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231,2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04" marR="25504" marT="554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207,8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231,5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247,0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260,0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03894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DIŞ TİCARET DENGESİ MİLYAR DOLAR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-54,3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04" marR="25504" marT="554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-26,4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-41,5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-45,0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-47,0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034889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CARİ İŞLEMLER DENGESİ MİLYAR DOLAR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-27,0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04" marR="25504" marT="554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1,0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-9,6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-7,0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0,0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46205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CARİ İŞLEMLER DENGESİ/GSYH YÜZDE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-3,4 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04" marR="25504" marT="554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0,1 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-1,2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-0,8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0,0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338665"/>
                  </a:ext>
                </a:extLst>
              </a:tr>
              <a:tr h="226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766784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İŞSİZLİK ORANI YÜZDE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11,0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12,9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11,8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10,6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9,8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188753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İSTİHDAM DÜZEYİ 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28.738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28.275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29.327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30.493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31.514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799389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924778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TÜFE YIL SONU YÜZDE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20,3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12,0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8,5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6,0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4,9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001688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 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 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185051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>
                          <a:effectLst/>
                        </a:rPr>
                        <a:t>KAMU KESİMİ DENGESİ/GSYİH YÜZDE 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-2,5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-3,2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-3,0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-2,8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-2,6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429784"/>
                  </a:ext>
                </a:extLst>
              </a:tr>
              <a:tr h="225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MERKEZİ BÜTÇE DENGESİ/GSYİH YÜZDE 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-2,0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</a:rPr>
                        <a:t>-2,9</a:t>
                      </a:r>
                      <a:endParaRPr lang="tr-TR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-2,9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rgbClr val="FDF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-2,9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26" marR="53226" marT="26613" marB="2661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effectLst/>
                        </a:rPr>
                        <a:t>-2,6</a:t>
                      </a:r>
                      <a:endParaRPr lang="tr-T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270418"/>
                  </a:ext>
                </a:extLst>
              </a:tr>
            </a:tbl>
          </a:graphicData>
        </a:graphic>
      </p:graphicFrame>
      <p:sp>
        <p:nvSpPr>
          <p:cNvPr id="4" name="Dikdörtgen 3">
            <a:extLst>
              <a:ext uri="{FF2B5EF4-FFF2-40B4-BE49-F238E27FC236}">
                <a16:creationId xmlns:a16="http://schemas.microsoft.com/office/drawing/2014/main" id="{D9C6CE3D-3A7B-438D-884A-1ADE0525FE59}"/>
              </a:ext>
            </a:extLst>
          </p:cNvPr>
          <p:cNvSpPr/>
          <p:nvPr/>
        </p:nvSpPr>
        <p:spPr>
          <a:xfrm>
            <a:off x="-228600" y="531977"/>
            <a:ext cx="403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tr-TR" sz="1400" b="1" dirty="0"/>
              <a:t>YENİ EKONOMİ PROGRAMININ </a:t>
            </a:r>
          </a:p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tr-TR" sz="1400" b="1" dirty="0"/>
              <a:t>SAYISAL HEDEFLERİ</a:t>
            </a:r>
          </a:p>
        </p:txBody>
      </p:sp>
    </p:spTree>
    <p:extLst>
      <p:ext uri="{BB962C8B-B14F-4D97-AF65-F5344CB8AC3E}">
        <p14:creationId xmlns:p14="http://schemas.microsoft.com/office/powerpoint/2010/main" val="880379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BÜYÜMENİN FİNANSMANI (YÜZDE 4-5 BÜYÜME İÇİN)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42</a:t>
            </a:fld>
            <a:endParaRPr lang="tr-TR"/>
          </a:p>
        </p:txBody>
      </p:sp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02068902-0302-47E6-8F4C-2E134D45E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011612"/>
              </p:ext>
            </p:extLst>
          </p:nvPr>
        </p:nvGraphicFramePr>
        <p:xfrm>
          <a:off x="266700" y="657376"/>
          <a:ext cx="8496300" cy="52100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744">
                  <a:extLst>
                    <a:ext uri="{9D8B030D-6E8A-4147-A177-3AD203B41FA5}">
                      <a16:colId xmlns:a16="http://schemas.microsoft.com/office/drawing/2014/main" val="3934884198"/>
                    </a:ext>
                  </a:extLst>
                </a:gridCol>
                <a:gridCol w="4000278">
                  <a:extLst>
                    <a:ext uri="{9D8B030D-6E8A-4147-A177-3AD203B41FA5}">
                      <a16:colId xmlns:a16="http://schemas.microsoft.com/office/drawing/2014/main" val="3386591102"/>
                    </a:ext>
                  </a:extLst>
                </a:gridCol>
                <a:gridCol w="4000278">
                  <a:extLst>
                    <a:ext uri="{9D8B030D-6E8A-4147-A177-3AD203B41FA5}">
                      <a16:colId xmlns:a16="http://schemas.microsoft.com/office/drawing/2014/main" val="2002140816"/>
                    </a:ext>
                  </a:extLst>
                </a:gridCol>
              </a:tblGrid>
              <a:tr h="715921">
                <a:tc>
                  <a:txBody>
                    <a:bodyPr/>
                    <a:lstStyle/>
                    <a:p>
                      <a:pPr algn="ctr"/>
                      <a:endParaRPr lang="tr-TR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2020 YILINDA </a:t>
                      </a:r>
                    </a:p>
                    <a:p>
                      <a:pPr algn="ctr"/>
                      <a:r>
                        <a:rPr lang="tr-TR" sz="1400" b="1" dirty="0"/>
                        <a:t>NELER GEREKİYOR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2019 YILINDA  </a:t>
                      </a:r>
                    </a:p>
                    <a:p>
                      <a:pPr algn="ctr"/>
                      <a:r>
                        <a:rPr lang="tr-TR" sz="1400" b="1" dirty="0"/>
                        <a:t>NELER OLUYOR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813691"/>
                  </a:ext>
                </a:extLst>
              </a:tr>
              <a:tr h="1498034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NET DIŞ KAYNAK GİRİŞİ</a:t>
                      </a:r>
                    </a:p>
                    <a:p>
                      <a:pPr algn="ctr"/>
                      <a:r>
                        <a:rPr lang="tr-TR" sz="1400" b="1" dirty="0"/>
                        <a:t>30 MİLYAR DOLAR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NET KAYNAK ÇIKIŞI </a:t>
                      </a:r>
                    </a:p>
                    <a:p>
                      <a:pPr algn="ctr"/>
                      <a:r>
                        <a:rPr lang="tr-TR" sz="1400" b="1" dirty="0"/>
                        <a:t>20 MİLYAR DOLAR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54689"/>
                  </a:ext>
                </a:extLst>
              </a:tr>
              <a:tr h="1498034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BANKA KREDİLERİNDE </a:t>
                      </a:r>
                    </a:p>
                    <a:p>
                      <a:pPr algn="ctr"/>
                      <a:r>
                        <a:rPr lang="tr-TR" sz="1400" b="1" dirty="0"/>
                        <a:t>YÜZDE 20-25 BÜYÜME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BANKA KREDİLERİNDE </a:t>
                      </a:r>
                    </a:p>
                    <a:p>
                      <a:pPr algn="ctr"/>
                      <a:r>
                        <a:rPr lang="tr-TR" sz="1400" b="1" dirty="0"/>
                        <a:t>YÜZDE 3 BÜYÜME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64028"/>
                  </a:ext>
                </a:extLst>
              </a:tr>
              <a:tr h="1498034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KAMU HARCAMALARI</a:t>
                      </a:r>
                    </a:p>
                    <a:p>
                      <a:pPr algn="ctr"/>
                      <a:r>
                        <a:rPr lang="tr-TR" sz="1400" b="1" dirty="0"/>
                        <a:t>YÜKSEK TÜKETİM VE YATIRIM HARCAMALARI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YÜKSEK BÜTÇE AÇIĞI</a:t>
                      </a:r>
                    </a:p>
                    <a:p>
                      <a:pPr algn="ctr"/>
                      <a:r>
                        <a:rPr lang="tr-TR" sz="1400" b="1" dirty="0"/>
                        <a:t>YATIRIMLARA FREN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918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7303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385440"/>
              </p:ext>
            </p:extLst>
          </p:nvPr>
        </p:nvGraphicFramePr>
        <p:xfrm>
          <a:off x="228600" y="381000"/>
          <a:ext cx="8534400" cy="54864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TÜRKİYE’NİN RİSKİ NET DIŞ KAYNAK GİRİŞİ İÇİN YETERLİ DEĞİL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43</a:t>
            </a:fld>
            <a:endParaRPr lang="tr-TR"/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00000000-0008-0000-2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249880"/>
              </p:ext>
            </p:extLst>
          </p:nvPr>
        </p:nvGraphicFramePr>
        <p:xfrm>
          <a:off x="285749" y="670717"/>
          <a:ext cx="8515351" cy="5505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408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BANKA KREDİLERİNDE GELİŞMELER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66700" y="6199187"/>
            <a:ext cx="85344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44</a:t>
            </a:fld>
            <a:endParaRPr lang="tr-TR"/>
          </a:p>
        </p:txBody>
      </p:sp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BE78DBFA-26A5-43FE-9353-198573DAAAB1}"/>
              </a:ext>
            </a:extLst>
          </p:cNvPr>
          <p:cNvGraphicFramePr>
            <a:graphicFrameLocks/>
          </p:cNvGraphicFramePr>
          <p:nvPr/>
        </p:nvGraphicFramePr>
        <p:xfrm>
          <a:off x="228600" y="706440"/>
          <a:ext cx="8534400" cy="5246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62414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45</a:t>
            </a:fld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97733A68-FB8C-4067-9244-6A4385CAE7FF}"/>
              </a:ext>
            </a:extLst>
          </p:cNvPr>
          <p:cNvSpPr txBox="1"/>
          <p:nvPr/>
        </p:nvSpPr>
        <p:spPr>
          <a:xfrm>
            <a:off x="228600" y="432838"/>
            <a:ext cx="853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/>
              <a:t>BANKALARDA TAKİPTEKİ KREDİLER; YENİDEN YAPILANMA İHTİYACI DUYULUYOR</a:t>
            </a:r>
          </a:p>
        </p:txBody>
      </p:sp>
      <p:graphicFrame>
        <p:nvGraphicFramePr>
          <p:cNvPr id="13" name="Grafik 12">
            <a:extLst>
              <a:ext uri="{FF2B5EF4-FFF2-40B4-BE49-F238E27FC236}">
                <a16:creationId xmlns:a16="http://schemas.microsoft.com/office/drawing/2014/main" id="{321CB642-C096-43F3-8F10-453521D2372D}"/>
              </a:ext>
            </a:extLst>
          </p:cNvPr>
          <p:cNvGraphicFramePr>
            <a:graphicFrameLocks/>
          </p:cNvGraphicFramePr>
          <p:nvPr/>
        </p:nvGraphicFramePr>
        <p:xfrm>
          <a:off x="4800600" y="786653"/>
          <a:ext cx="3962400" cy="516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fik 10">
            <a:extLst>
              <a:ext uri="{FF2B5EF4-FFF2-40B4-BE49-F238E27FC236}">
                <a16:creationId xmlns:a16="http://schemas.microsoft.com/office/drawing/2014/main" id="{BB3FD1F5-13E1-4932-81DE-57A62263B15C}"/>
              </a:ext>
            </a:extLst>
          </p:cNvPr>
          <p:cNvGraphicFramePr>
            <a:graphicFrameLocks/>
          </p:cNvGraphicFramePr>
          <p:nvPr/>
        </p:nvGraphicFramePr>
        <p:xfrm>
          <a:off x="228600" y="786653"/>
          <a:ext cx="4343400" cy="516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107997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857506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BANKALAR İLE BDDK (EKONOMİ YÖNETİMİ) ARASINDA BİLEK GÜREŞİ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46</a:t>
            </a:fld>
            <a:endParaRPr lang="tr-TR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71D67730-5439-4B5F-9261-50B2F2C3726F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660402"/>
          <a:ext cx="8534400" cy="52927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429990278"/>
                    </a:ext>
                  </a:extLst>
                </a:gridCol>
                <a:gridCol w="7391400">
                  <a:extLst>
                    <a:ext uri="{9D8B030D-6E8A-4147-A177-3AD203B41FA5}">
                      <a16:colId xmlns:a16="http://schemas.microsoft.com/office/drawing/2014/main" val="4253175966"/>
                    </a:ext>
                  </a:extLst>
                </a:gridCol>
              </a:tblGrid>
              <a:tr h="105854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EKONOMİ YÖNETİMİ BANKA KREDİLERİNDE BÜYÜME İSTİYOR, MEVCUT KREDİLERDE YENİDEN YAPILANMA İSTİYOR,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16452"/>
                  </a:ext>
                </a:extLst>
              </a:tr>
              <a:tr h="105854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TCMB ÖZENDİRİCİ VE CEZALANDIRICI ADIMLAR ATTI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128187"/>
                  </a:ext>
                </a:extLst>
              </a:tr>
              <a:tr h="105854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BDDK 46 MİLYAR TL TUTARINDA KREDİNİN GERİ DÖNMEYEN ALACAKLARA ATILMASINI İSTEDİ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918282"/>
                  </a:ext>
                </a:extLst>
              </a:tr>
              <a:tr h="105854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BANKALAR TÜRK TELEKOM’DAKİ PAYLARINI SATIŞA ÇIKARDI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810218"/>
                  </a:ext>
                </a:extLst>
              </a:tr>
              <a:tr h="105854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TCMB BANKALARIN TL MEVDUAT MUNZAM KARŞILIKLARINA ÖDEDİĞİ FAİZİ YÜZDE 8,0’E İNDİRDİ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990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358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EKONOMİDE BÜYÜME İÇİN MERKEZ BANKASI PARA POLİTİKASI ÖNEMLİ ARAÇ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47</a:t>
            </a:fld>
            <a:endParaRPr lang="tr-TR"/>
          </a:p>
        </p:txBody>
      </p:sp>
      <p:graphicFrame>
        <p:nvGraphicFramePr>
          <p:cNvPr id="12" name="Grafik 11">
            <a:extLst>
              <a:ext uri="{FF2B5EF4-FFF2-40B4-BE49-F238E27FC236}">
                <a16:creationId xmlns:a16="http://schemas.microsoft.com/office/drawing/2014/main" id="{4FC1C18C-06C7-4226-847B-2E88157DD399}"/>
              </a:ext>
            </a:extLst>
          </p:cNvPr>
          <p:cNvGraphicFramePr>
            <a:graphicFrameLocks/>
          </p:cNvGraphicFramePr>
          <p:nvPr/>
        </p:nvGraphicFramePr>
        <p:xfrm>
          <a:off x="228600" y="706440"/>
          <a:ext cx="8534399" cy="5402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41073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EKONOMİDE SENARYOLAR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48</a:t>
            </a:fld>
            <a:endParaRPr lang="tr-TR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B9E94205-8BAF-4039-B2EF-E19F711D0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513015"/>
              </p:ext>
            </p:extLst>
          </p:nvPr>
        </p:nvGraphicFramePr>
        <p:xfrm>
          <a:off x="228598" y="706438"/>
          <a:ext cx="8534400" cy="53562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2">
                  <a:extLst>
                    <a:ext uri="{9D8B030D-6E8A-4147-A177-3AD203B41FA5}">
                      <a16:colId xmlns:a16="http://schemas.microsoft.com/office/drawing/2014/main" val="3927366825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96195967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52069768"/>
                    </a:ext>
                  </a:extLst>
                </a:gridCol>
                <a:gridCol w="4648198">
                  <a:extLst>
                    <a:ext uri="{9D8B030D-6E8A-4147-A177-3AD203B41FA5}">
                      <a16:colId xmlns:a16="http://schemas.microsoft.com/office/drawing/2014/main" val="3561573870"/>
                    </a:ext>
                  </a:extLst>
                </a:gridCol>
              </a:tblGrid>
              <a:tr h="1785406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DAHA HIZLI TOPARLANMA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% 20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029090"/>
                  </a:ext>
                </a:extLst>
              </a:tr>
              <a:tr h="1785406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YAVAŞ TOPARLANMA VE BÜYÜME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% 60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309900"/>
                  </a:ext>
                </a:extLst>
              </a:tr>
              <a:tr h="1785406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YENİ DİP</a:t>
                      </a:r>
                    </a:p>
                    <a:p>
                      <a:pPr algn="ctr"/>
                      <a:r>
                        <a:rPr lang="tr-TR" sz="1400" b="1" dirty="0"/>
                        <a:t>REEL SEKTÖR</a:t>
                      </a:r>
                    </a:p>
                    <a:p>
                      <a:pPr algn="ctr"/>
                      <a:r>
                        <a:rPr lang="tr-TR" sz="1400" b="1" dirty="0"/>
                        <a:t>BANKALAR</a:t>
                      </a:r>
                    </a:p>
                    <a:p>
                      <a:pPr algn="ctr"/>
                      <a:r>
                        <a:rPr lang="tr-TR" sz="1400" b="1" dirty="0"/>
                        <a:t>DIŞ BORÇ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% 20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919661"/>
                  </a:ext>
                </a:extLst>
              </a:tr>
            </a:tbl>
          </a:graphicData>
        </a:graphic>
      </p:graphicFrame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7BA0E0C0-6172-4C61-8FCB-86D31A22CAFE}"/>
              </a:ext>
            </a:extLst>
          </p:cNvPr>
          <p:cNvCxnSpPr>
            <a:cxnSpLocks/>
          </p:cNvCxnSpPr>
          <p:nvPr/>
        </p:nvCxnSpPr>
        <p:spPr>
          <a:xfrm>
            <a:off x="5029200" y="2057400"/>
            <a:ext cx="990600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EE9815C2-C420-4BDE-A346-7D1047125B7B}"/>
              </a:ext>
            </a:extLst>
          </p:cNvPr>
          <p:cNvCxnSpPr>
            <a:cxnSpLocks/>
          </p:cNvCxnSpPr>
          <p:nvPr/>
        </p:nvCxnSpPr>
        <p:spPr>
          <a:xfrm>
            <a:off x="4267200" y="1085850"/>
            <a:ext cx="762000" cy="9715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859B6165-52E3-4BB6-B91D-267BB83082D3}"/>
              </a:ext>
            </a:extLst>
          </p:cNvPr>
          <p:cNvCxnSpPr>
            <a:cxnSpLocks/>
          </p:cNvCxnSpPr>
          <p:nvPr/>
        </p:nvCxnSpPr>
        <p:spPr>
          <a:xfrm flipV="1">
            <a:off x="6019800" y="1085850"/>
            <a:ext cx="2362200" cy="9715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Düz Ok Bağlayıcısı 21">
            <a:extLst>
              <a:ext uri="{FF2B5EF4-FFF2-40B4-BE49-F238E27FC236}">
                <a16:creationId xmlns:a16="http://schemas.microsoft.com/office/drawing/2014/main" id="{489E48B5-79E6-43B3-B0A7-2522FDE25BF3}"/>
              </a:ext>
            </a:extLst>
          </p:cNvPr>
          <p:cNvCxnSpPr>
            <a:cxnSpLocks/>
          </p:cNvCxnSpPr>
          <p:nvPr/>
        </p:nvCxnSpPr>
        <p:spPr>
          <a:xfrm>
            <a:off x="4343400" y="2898772"/>
            <a:ext cx="762000" cy="9715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Düz Ok Bağlayıcısı 22">
            <a:extLst>
              <a:ext uri="{FF2B5EF4-FFF2-40B4-BE49-F238E27FC236}">
                <a16:creationId xmlns:a16="http://schemas.microsoft.com/office/drawing/2014/main" id="{E6CB5678-2877-44EF-ABB9-17BA0F392CA3}"/>
              </a:ext>
            </a:extLst>
          </p:cNvPr>
          <p:cNvCxnSpPr>
            <a:cxnSpLocks/>
          </p:cNvCxnSpPr>
          <p:nvPr/>
        </p:nvCxnSpPr>
        <p:spPr>
          <a:xfrm>
            <a:off x="5105400" y="3870322"/>
            <a:ext cx="1066800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Ok Bağlayıcısı 24">
            <a:extLst>
              <a:ext uri="{FF2B5EF4-FFF2-40B4-BE49-F238E27FC236}">
                <a16:creationId xmlns:a16="http://schemas.microsoft.com/office/drawing/2014/main" id="{23D8AF88-868B-4B6C-96EC-627A4B818168}"/>
              </a:ext>
            </a:extLst>
          </p:cNvPr>
          <p:cNvCxnSpPr>
            <a:cxnSpLocks/>
          </p:cNvCxnSpPr>
          <p:nvPr/>
        </p:nvCxnSpPr>
        <p:spPr>
          <a:xfrm flipV="1">
            <a:off x="6172199" y="3429000"/>
            <a:ext cx="2438401" cy="45659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Düz Ok Bağlayıcısı 28">
            <a:extLst>
              <a:ext uri="{FF2B5EF4-FFF2-40B4-BE49-F238E27FC236}">
                <a16:creationId xmlns:a16="http://schemas.microsoft.com/office/drawing/2014/main" id="{55CAE7AF-185F-45C7-A6FE-0AFABFCD0391}"/>
              </a:ext>
            </a:extLst>
          </p:cNvPr>
          <p:cNvCxnSpPr>
            <a:cxnSpLocks/>
          </p:cNvCxnSpPr>
          <p:nvPr/>
        </p:nvCxnSpPr>
        <p:spPr>
          <a:xfrm>
            <a:off x="4437907" y="4356097"/>
            <a:ext cx="762000" cy="9715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üz Ok Bağlayıcısı 29">
            <a:extLst>
              <a:ext uri="{FF2B5EF4-FFF2-40B4-BE49-F238E27FC236}">
                <a16:creationId xmlns:a16="http://schemas.microsoft.com/office/drawing/2014/main" id="{99ED364F-B6A0-40E3-BA7C-05BA8D63148A}"/>
              </a:ext>
            </a:extLst>
          </p:cNvPr>
          <p:cNvCxnSpPr>
            <a:cxnSpLocks/>
          </p:cNvCxnSpPr>
          <p:nvPr/>
        </p:nvCxnSpPr>
        <p:spPr>
          <a:xfrm>
            <a:off x="5229499" y="5339196"/>
            <a:ext cx="1066800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Düz Ok Bağlayıcısı 30">
            <a:extLst>
              <a:ext uri="{FF2B5EF4-FFF2-40B4-BE49-F238E27FC236}">
                <a16:creationId xmlns:a16="http://schemas.microsoft.com/office/drawing/2014/main" id="{9D22A6D3-72BB-43FB-9FA1-579F2B80E42A}"/>
              </a:ext>
            </a:extLst>
          </p:cNvPr>
          <p:cNvCxnSpPr>
            <a:cxnSpLocks/>
          </p:cNvCxnSpPr>
          <p:nvPr/>
        </p:nvCxnSpPr>
        <p:spPr>
          <a:xfrm>
            <a:off x="6266155" y="5330606"/>
            <a:ext cx="820445" cy="5367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o 26">
            <a:extLst>
              <a:ext uri="{FF2B5EF4-FFF2-40B4-BE49-F238E27FC236}">
                <a16:creationId xmlns:a16="http://schemas.microsoft.com/office/drawing/2014/main" id="{7034363C-B355-4054-9BFC-11889FE6485B}"/>
              </a:ext>
            </a:extLst>
          </p:cNvPr>
          <p:cNvGraphicFramePr>
            <a:graphicFrameLocks noGrp="1"/>
          </p:cNvGraphicFramePr>
          <p:nvPr/>
        </p:nvGraphicFramePr>
        <p:xfrm>
          <a:off x="4191000" y="783014"/>
          <a:ext cx="441960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30134715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5795455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8696133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r-TR" sz="1000" b="1" dirty="0">
                          <a:solidFill>
                            <a:schemeClr val="tx1"/>
                          </a:solidFill>
                        </a:rPr>
                        <a:t>2019 Q1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 dirty="0">
                          <a:solidFill>
                            <a:schemeClr val="tx1"/>
                          </a:solidFill>
                        </a:rPr>
                        <a:t>2019 Q2 + Q3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 dirty="0">
                          <a:solidFill>
                            <a:schemeClr val="tx1"/>
                          </a:solidFill>
                        </a:rPr>
                        <a:t>2019 Q4 + 2020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193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0497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EKONOMİDE VE DİĞER ALANLARDA ÇÖZÜM BEKLEYEN SORUNLAR VAR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49</a:t>
            </a:fld>
            <a:endParaRPr lang="tr-TR"/>
          </a:p>
        </p:txBody>
      </p:sp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02068902-0302-47E6-8F4C-2E134D45E1A8}"/>
              </a:ext>
            </a:extLst>
          </p:cNvPr>
          <p:cNvGraphicFramePr>
            <a:graphicFrameLocks noGrp="1"/>
          </p:cNvGraphicFramePr>
          <p:nvPr/>
        </p:nvGraphicFramePr>
        <p:xfrm>
          <a:off x="266700" y="657377"/>
          <a:ext cx="8496300" cy="540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826">
                  <a:extLst>
                    <a:ext uri="{9D8B030D-6E8A-4147-A177-3AD203B41FA5}">
                      <a16:colId xmlns:a16="http://schemas.microsoft.com/office/drawing/2014/main" val="3934884198"/>
                    </a:ext>
                  </a:extLst>
                </a:gridCol>
                <a:gridCol w="7559474">
                  <a:extLst>
                    <a:ext uri="{9D8B030D-6E8A-4147-A177-3AD203B41FA5}">
                      <a16:colId xmlns:a16="http://schemas.microsoft.com/office/drawing/2014/main" val="3386591102"/>
                    </a:ext>
                  </a:extLst>
                </a:gridCol>
              </a:tblGrid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KREDİLERİN YENİDEN YAPILANDIRILMASI, KAMU KATKISI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813691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ÖZEL BANKALARIN YENİDEN KREDİ VERİR HALE GELMESİ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817812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FİRMALARIN MALİ YAPILARININ  GÜÇLENDİRİLMESİ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54689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ENERJİ, İNŞAAT VE TİCARET SEKTÖRLERİNDE KONSOLİDASYON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02247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FİNANSAL PİYASALAR, ENERJİ, TARIM VE İSTİHDAM PİYASALARINDA REFORM İHTİYACI 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64028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ARTAN ENERJİ MALİYETLERİ, KDV ALACAKLARI VB GİBİ SORUNLAR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918143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İÇ PİYASADA GÜVEN TESİSİ İHTİYACI VE ÖDEME SİSTEMİNİN  YENİDEN ÇALIŞMASI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769817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DIŞ POLİTİKADA NORMALLLEŞME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028540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9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YARGİ VE HUKUK REFORMU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400831"/>
                  </a:ext>
                </a:extLst>
              </a:tr>
              <a:tr h="54052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YÜKSEK BÜTÇE AÇIĞI VE BORÇLANMA GEREĞİ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461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7020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717330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2020 YILI İÇİN REFERANS SENARYO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50</a:t>
            </a:fld>
            <a:endParaRPr lang="tr-TR"/>
          </a:p>
        </p:txBody>
      </p:sp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C909A2A4-6B3B-4F97-99C1-14E74ECF3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891515"/>
              </p:ext>
            </p:extLst>
          </p:nvPr>
        </p:nvGraphicFramePr>
        <p:xfrm>
          <a:off x="266700" y="657376"/>
          <a:ext cx="8496300" cy="54052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826">
                  <a:extLst>
                    <a:ext uri="{9D8B030D-6E8A-4147-A177-3AD203B41FA5}">
                      <a16:colId xmlns:a16="http://schemas.microsoft.com/office/drawing/2014/main" val="3934884198"/>
                    </a:ext>
                  </a:extLst>
                </a:gridCol>
                <a:gridCol w="7559474">
                  <a:extLst>
                    <a:ext uri="{9D8B030D-6E8A-4147-A177-3AD203B41FA5}">
                      <a16:colId xmlns:a16="http://schemas.microsoft.com/office/drawing/2014/main" val="3386591102"/>
                    </a:ext>
                  </a:extLst>
                </a:gridCol>
              </a:tblGrid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YAVAŞ BÜYÜME GERÇEKLEŞİR YÜZDE 2,5-3,0 (BAZ ETKİSİ)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813691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DIŞ BORÇLAR ÇEVRİLİR, SORUN OLMAZ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817812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KREDİ BÜYÜMESİ ZAYIF KALIR YÜZDE 10-12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54689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REEL SEKTÖRDE SIKINTILAR SÜRER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02247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MERKEZ BANKASI FAİZ İNDİRİMİ SÜRER % 10-12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64028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TÜKETİCİ ENFLASYONU YÜZDE 10-12 ARASINDA TUTULUR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918143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KREDİ FAİZLERİ ORTALAMA YÜZDE 15 SEVİYELERİNDE 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769817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KAMU ZAMLARI VE MALİYET ARTIŞLARI DEVAM EDER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028540"/>
                  </a:ext>
                </a:extLst>
              </a:tr>
              <a:tr h="7657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9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TÜRK LİRASI GÖRECELİ İSTİKRARLI KALIR, SINIRLI ÖLÇÜDE DEĞER KAYBEDER  </a:t>
                      </a:r>
                    </a:p>
                    <a:p>
                      <a:pPr algn="l"/>
                      <a:r>
                        <a:rPr lang="tr-TR" sz="1400" b="1" dirty="0"/>
                        <a:t>DOLAR/TL 2020 </a:t>
                      </a:r>
                      <a:r>
                        <a:rPr lang="tr-TR" sz="1400" b="1"/>
                        <a:t>ORTALAMASI 6,30-6,40 </a:t>
                      </a:r>
                      <a:endParaRPr lang="tr-TR" sz="1400" b="1" dirty="0"/>
                    </a:p>
                    <a:p>
                      <a:pPr algn="l"/>
                      <a:r>
                        <a:rPr lang="tr-TR" sz="1400" b="1" dirty="0"/>
                        <a:t>YENİDEN FORWARD ZAMANI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400831"/>
                  </a:ext>
                </a:extLst>
              </a:tr>
              <a:tr h="515508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/>
                        <a:t>JEOPOLİTİK VE DIŞ POLİTİK RİSKLER KIRILMA YARATIR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461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825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775834"/>
              </p:ext>
            </p:extLst>
          </p:nvPr>
        </p:nvGraphicFramePr>
        <p:xfrm>
          <a:off x="228600" y="381000"/>
          <a:ext cx="8534400" cy="54864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TÜRK LİRASI 2 BASKI ALTINDA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MEVCUT RİSKLER + KÜRESEL PARASAL GENİŞLEME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190500" y="6199187"/>
            <a:ext cx="8610600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51</a:t>
            </a:fld>
            <a:endParaRPr lang="tr-TR"/>
          </a:p>
        </p:txBody>
      </p:sp>
      <p:graphicFrame>
        <p:nvGraphicFramePr>
          <p:cNvPr id="12" name="Grafik 11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303871"/>
              </p:ext>
            </p:extLst>
          </p:nvPr>
        </p:nvGraphicFramePr>
        <p:xfrm>
          <a:off x="228600" y="975678"/>
          <a:ext cx="8534400" cy="5133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58295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535174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DIŞ POLİTİK VE JEOPOLİTİK RİSKLER; FİİLİ GÜVENLİ BÖLGE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52</a:t>
            </a:fld>
            <a:endParaRPr lang="tr-TR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008E0BAD-88A3-435B-8B7D-01CBF2CFD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" y="642938"/>
            <a:ext cx="8534400" cy="526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780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/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DIŞ POLİTİK VE JEOPOLİTİK RİSKLER; FİİLİ GÜVENLİ BÖLGE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53</a:t>
            </a:fld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8D93279-1119-481F-A3C0-87FCEF15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" y="706438"/>
            <a:ext cx="8534400" cy="523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643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59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3492"/>
              </p:ext>
            </p:extLst>
          </p:nvPr>
        </p:nvGraphicFramePr>
        <p:xfrm>
          <a:off x="228600" y="381000"/>
          <a:ext cx="8534400" cy="476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DIŞ POLİTİK VE JEOPOLİTİK RİSKLER; SURİYE SON DURUM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7" name="Text Box 20"/>
          <p:cNvSpPr txBox="1">
            <a:spLocks noChangeArrowheads="1"/>
          </p:cNvSpPr>
          <p:nvPr/>
        </p:nvSpPr>
        <p:spPr bwMode="auto">
          <a:xfrm>
            <a:off x="5029200" y="152400"/>
            <a:ext cx="3733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100" b="1">
                <a:latin typeface="Calibri" pitchFamily="34" charset="0"/>
              </a:rPr>
              <a:t>EKONOMİ VE STRATEJİ DANIŞMANLIK HİZMETLERİ</a:t>
            </a: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7848600" y="64912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 </a:t>
            </a:r>
            <a:r>
              <a:rPr lang="tr-TR" b="1"/>
              <a:t>         </a:t>
            </a: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228598" y="6199187"/>
            <a:ext cx="85725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304800" y="121920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147AA-4BA0-4758-9FF1-086F2330F1F9}" type="slidenum">
              <a:rPr lang="tr-TR" smtClean="0"/>
              <a:pPr>
                <a:defRPr/>
              </a:pPr>
              <a:t>54</a:t>
            </a:fld>
            <a:endParaRPr lang="tr-TR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D9FB7744-CE83-4888-8BCF-568AA6CD0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" y="762013"/>
            <a:ext cx="8534399" cy="514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381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645" name="Group 93"/>
          <p:cNvGraphicFramePr>
            <a:graphicFrameLocks noGrp="1"/>
          </p:cNvGraphicFramePr>
          <p:nvPr/>
        </p:nvGraphicFramePr>
        <p:xfrm>
          <a:off x="381000" y="457200"/>
          <a:ext cx="8382000" cy="381000"/>
        </p:xfrm>
        <a:graphic>
          <a:graphicData uri="http://schemas.openxmlformats.org/drawingml/2006/table">
            <a:tbl>
              <a:tblPr/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821" name="Text Box 21"/>
          <p:cNvSpPr txBox="1">
            <a:spLocks noChangeArrowheads="1"/>
          </p:cNvSpPr>
          <p:nvPr/>
        </p:nvSpPr>
        <p:spPr bwMode="auto">
          <a:xfrm>
            <a:off x="8001000" y="64912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>
                <a:latin typeface="Calibri" pitchFamily="34" charset="0"/>
              </a:rPr>
              <a:t> </a:t>
            </a:r>
            <a:r>
              <a:rPr lang="tr-TR" b="1"/>
              <a:t>     </a:t>
            </a:r>
          </a:p>
        </p:txBody>
      </p:sp>
      <p:sp>
        <p:nvSpPr>
          <p:cNvPr id="34822" name="Text Box 10"/>
          <p:cNvSpPr txBox="1">
            <a:spLocks noChangeArrowheads="1"/>
          </p:cNvSpPr>
          <p:nvPr/>
        </p:nvSpPr>
        <p:spPr bwMode="auto">
          <a:xfrm>
            <a:off x="6324600" y="16764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tr-TR" sz="1200" b="1"/>
          </a:p>
        </p:txBody>
      </p:sp>
      <p:graphicFrame>
        <p:nvGraphicFramePr>
          <p:cNvPr id="151642" name="Group 90"/>
          <p:cNvGraphicFramePr>
            <a:graphicFrameLocks noGrp="1"/>
          </p:cNvGraphicFramePr>
          <p:nvPr/>
        </p:nvGraphicFramePr>
        <p:xfrm>
          <a:off x="381000" y="6096000"/>
          <a:ext cx="8382000" cy="381000"/>
        </p:xfrm>
        <a:graphic>
          <a:graphicData uri="http://schemas.openxmlformats.org/drawingml/2006/table">
            <a:tbl>
              <a:tblPr/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4826" name="Picture 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371600"/>
            <a:ext cx="3200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7" name="Text Box 95"/>
          <p:cNvSpPr txBox="1">
            <a:spLocks noChangeArrowheads="1"/>
          </p:cNvSpPr>
          <p:nvPr/>
        </p:nvSpPr>
        <p:spPr bwMode="auto">
          <a:xfrm>
            <a:off x="533400" y="5562600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b="1" dirty="0"/>
              <a:t>EKONOMİ VE STRATEJİ DANIŞMANLIK HİZMETLERİ </a:t>
            </a:r>
          </a:p>
          <a:p>
            <a:pPr algn="ctr">
              <a:spcBef>
                <a:spcPct val="50000"/>
              </a:spcBef>
            </a:pPr>
            <a:r>
              <a:rPr lang="tr-TR" sz="1200" b="1"/>
              <a:t>SERGÜL SOKAK, SARAL SİTESİ C.BLOK D.10 GAYRETTEPE-BEŞİKTAŞ  İSTANBUL TEL 0212 352 87 95</a:t>
            </a:r>
          </a:p>
          <a:p>
            <a:pPr algn="ctr">
              <a:spcBef>
                <a:spcPct val="50000"/>
              </a:spcBef>
            </a:pPr>
            <a:r>
              <a:rPr lang="tr-TR" sz="1200" b="1" dirty="0"/>
              <a:t>www . e s d h . com . tr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27175856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Satellite Dish</Template>
  <TotalTime>46293</TotalTime>
  <Words>1998</Words>
  <Application>Microsoft Office PowerPoint</Application>
  <PresentationFormat>Ekran Gösterisi (4:3)</PresentationFormat>
  <Paragraphs>821</Paragraphs>
  <Slides>55</Slides>
  <Notes>55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58" baseType="lpstr">
      <vt:lpstr>Arial</vt:lpstr>
      <vt:lpstr>Calibri</vt:lpstr>
      <vt:lpstr>Varsayılan Tasarım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 FUAT GURLESEL</dc:creator>
  <cp:lastModifiedBy>CAN FUAT GURLESEL</cp:lastModifiedBy>
  <cp:revision>10948</cp:revision>
  <cp:lastPrinted>2019-09-08T20:46:05Z</cp:lastPrinted>
  <dcterms:created xsi:type="dcterms:W3CDTF">1601-01-01T00:00:00Z</dcterms:created>
  <dcterms:modified xsi:type="dcterms:W3CDTF">2019-10-07T19:11:26Z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