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7" r:id="rId7"/>
    <p:sldId id="261" r:id="rId8"/>
    <p:sldId id="268" r:id="rId9"/>
    <p:sldId id="269" r:id="rId10"/>
    <p:sldId id="262" r:id="rId11"/>
    <p:sldId id="263" r:id="rId12"/>
    <p:sldId id="270" r:id="rId13"/>
    <p:sldId id="264" r:id="rId1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E7309-57D1-4103-A3E0-E8F10B3E82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a:extLst>
              <a:ext uri="{FF2B5EF4-FFF2-40B4-BE49-F238E27FC236}">
                <a16:creationId xmlns:a16="http://schemas.microsoft.com/office/drawing/2014/main" id="{D70BBCCE-5EB3-4E23-B067-D58EA8638B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a:extLst>
              <a:ext uri="{FF2B5EF4-FFF2-40B4-BE49-F238E27FC236}">
                <a16:creationId xmlns:a16="http://schemas.microsoft.com/office/drawing/2014/main" id="{A7B4F835-DB75-42BD-87A7-5233CADEFFC7}"/>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5" name="Footer Placeholder 4">
            <a:extLst>
              <a:ext uri="{FF2B5EF4-FFF2-40B4-BE49-F238E27FC236}">
                <a16:creationId xmlns:a16="http://schemas.microsoft.com/office/drawing/2014/main" id="{DB9A6A54-629C-4DBB-B30A-CD143C91E7D9}"/>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6AB4CB6D-4AAF-4EB7-BF15-2E3101CD37D3}"/>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391708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C5FB1-5E0E-48C6-B94D-951431EAE608}"/>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8835A2BB-8985-44E4-97EA-5B2E33EFED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FCA33D3A-EBDB-4D3D-95AF-2F8C8C686E41}"/>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5" name="Footer Placeholder 4">
            <a:extLst>
              <a:ext uri="{FF2B5EF4-FFF2-40B4-BE49-F238E27FC236}">
                <a16:creationId xmlns:a16="http://schemas.microsoft.com/office/drawing/2014/main" id="{8F3F0AFD-D63E-4384-B515-B855D8F291EA}"/>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CC640A08-FFF6-4571-BCE2-CECF1E1E7141}"/>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2493300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EEC44-67CE-4381-858F-E060E01E16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id="{126EB3E4-04F8-4670-B80E-F0451173E6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C76E04-1DDD-411D-B247-813C44ECDE15}"/>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5" name="Footer Placeholder 4">
            <a:extLst>
              <a:ext uri="{FF2B5EF4-FFF2-40B4-BE49-F238E27FC236}">
                <a16:creationId xmlns:a16="http://schemas.microsoft.com/office/drawing/2014/main" id="{C822B3D4-B604-42C3-A978-1BB75D2EB374}"/>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6ACD846B-56A9-44CF-8304-BCCF657E24A7}"/>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2807703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33251-1BB1-4C1A-835D-94FE4FFD0C5A}"/>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ADAD3673-8368-4231-B481-3903F33817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1DB42578-B56C-4AF3-80D7-5EBFD323D2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a:extLst>
              <a:ext uri="{FF2B5EF4-FFF2-40B4-BE49-F238E27FC236}">
                <a16:creationId xmlns:a16="http://schemas.microsoft.com/office/drawing/2014/main" id="{D6EB0D9B-470A-4CA6-925A-AEDB5C7C23AC}"/>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6" name="Footer Placeholder 5">
            <a:extLst>
              <a:ext uri="{FF2B5EF4-FFF2-40B4-BE49-F238E27FC236}">
                <a16:creationId xmlns:a16="http://schemas.microsoft.com/office/drawing/2014/main" id="{79E66CE4-65F3-47E9-8673-0FE9F8C8DC68}"/>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9477455D-5BB8-49FA-82C9-B420A33DD11A}"/>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542382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0B7F6-4ACA-40D6-A03C-7FE4D7AE8365}"/>
              </a:ext>
            </a:extLst>
          </p:cNvPr>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5F6DB16E-9B1B-4322-A3D2-5916E20BF9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F4D8BA-34A6-4810-B927-CEE37C521E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27D461A0-4111-4E60-9883-F2C8E4F0CB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667805-69E6-41BB-93A2-BC50F1E00E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id="{0E62D076-B17E-478A-BA8A-0B1850AB40C5}"/>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8" name="Footer Placeholder 7">
            <a:extLst>
              <a:ext uri="{FF2B5EF4-FFF2-40B4-BE49-F238E27FC236}">
                <a16:creationId xmlns:a16="http://schemas.microsoft.com/office/drawing/2014/main" id="{33F54DB5-26BB-4108-8812-162DCEE88780}"/>
              </a:ext>
            </a:extLst>
          </p:cNvPr>
          <p:cNvSpPr>
            <a:spLocks noGrp="1"/>
          </p:cNvSpPr>
          <p:nvPr>
            <p:ph type="ftr" sz="quarter" idx="11"/>
          </p:nvPr>
        </p:nvSpPr>
        <p:spPr/>
        <p:txBody>
          <a:bodyPr/>
          <a:lstStyle/>
          <a:p>
            <a:endParaRPr lang="tr-TR"/>
          </a:p>
        </p:txBody>
      </p:sp>
      <p:sp>
        <p:nvSpPr>
          <p:cNvPr id="9" name="Slide Number Placeholder 8">
            <a:extLst>
              <a:ext uri="{FF2B5EF4-FFF2-40B4-BE49-F238E27FC236}">
                <a16:creationId xmlns:a16="http://schemas.microsoft.com/office/drawing/2014/main" id="{E6C49460-5C89-4BC5-882C-F990075C7203}"/>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3458790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9B631-11DD-4BF1-915B-6D4428DB5865}"/>
              </a:ext>
            </a:extLst>
          </p:cNvPr>
          <p:cNvSpPr>
            <a:spLocks noGrp="1"/>
          </p:cNvSpPr>
          <p:nvPr>
            <p:ph type="title"/>
          </p:nvPr>
        </p:nvSpPr>
        <p:spPr/>
        <p:txBody>
          <a:bodyPr/>
          <a:lstStyle/>
          <a:p>
            <a:r>
              <a:rPr lang="en-US"/>
              <a:t>Click to edit Master title style</a:t>
            </a:r>
            <a:endParaRPr lang="tr-TR"/>
          </a:p>
        </p:txBody>
      </p:sp>
      <p:sp>
        <p:nvSpPr>
          <p:cNvPr id="3" name="Date Placeholder 2">
            <a:extLst>
              <a:ext uri="{FF2B5EF4-FFF2-40B4-BE49-F238E27FC236}">
                <a16:creationId xmlns:a16="http://schemas.microsoft.com/office/drawing/2014/main" id="{AEC0B201-26FB-486D-85BE-36B2E8A65D81}"/>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4" name="Footer Placeholder 3">
            <a:extLst>
              <a:ext uri="{FF2B5EF4-FFF2-40B4-BE49-F238E27FC236}">
                <a16:creationId xmlns:a16="http://schemas.microsoft.com/office/drawing/2014/main" id="{143A388A-AF7F-417A-ABCA-83CD4405DA5E}"/>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890EDF92-E288-4360-B86D-0365BC0E4E42}"/>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1343681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E8B6EB-10E4-4531-AA7E-986DEB201363}"/>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3" name="Footer Placeholder 2">
            <a:extLst>
              <a:ext uri="{FF2B5EF4-FFF2-40B4-BE49-F238E27FC236}">
                <a16:creationId xmlns:a16="http://schemas.microsoft.com/office/drawing/2014/main" id="{A7117D89-66AE-4935-B501-570299980136}"/>
              </a:ext>
            </a:extLst>
          </p:cNvPr>
          <p:cNvSpPr>
            <a:spLocks noGrp="1"/>
          </p:cNvSpPr>
          <p:nvPr>
            <p:ph type="ftr" sz="quarter" idx="11"/>
          </p:nvPr>
        </p:nvSpPr>
        <p:spPr/>
        <p:txBody>
          <a:bodyPr/>
          <a:lstStyle/>
          <a:p>
            <a:endParaRPr lang="tr-TR"/>
          </a:p>
        </p:txBody>
      </p:sp>
      <p:sp>
        <p:nvSpPr>
          <p:cNvPr id="4" name="Slide Number Placeholder 3">
            <a:extLst>
              <a:ext uri="{FF2B5EF4-FFF2-40B4-BE49-F238E27FC236}">
                <a16:creationId xmlns:a16="http://schemas.microsoft.com/office/drawing/2014/main" id="{F4FC3AEA-9203-4E9B-8D94-0F968CF06354}"/>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3845023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84AB4-E4F6-4FF9-A8F2-755E1A3235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id="{98C88819-42F0-4DA5-91AA-FBFE71CB54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id="{A5D7A6F8-FA89-4319-9882-A2D11EA959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BDCEBC-D8DD-42CE-82DE-7F650E3E6A44}"/>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6" name="Footer Placeholder 5">
            <a:extLst>
              <a:ext uri="{FF2B5EF4-FFF2-40B4-BE49-F238E27FC236}">
                <a16:creationId xmlns:a16="http://schemas.microsoft.com/office/drawing/2014/main" id="{47B0C9B1-DEAA-4073-BA39-B56ADE7F7F29}"/>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CACFFB4D-7621-4056-835D-64743AFE28BF}"/>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1518877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5CB3B-DBB5-463F-9F05-DAC2BDCDEB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id="{00EBB897-FEFB-4ED2-96C0-62CA34D447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a:extLst>
              <a:ext uri="{FF2B5EF4-FFF2-40B4-BE49-F238E27FC236}">
                <a16:creationId xmlns:a16="http://schemas.microsoft.com/office/drawing/2014/main" id="{3B1E213A-DA5E-4E4D-A8EA-0C58AF9923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2FC2A4-D7AC-4D7C-8FE9-F0B34068AC1F}"/>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6" name="Footer Placeholder 5">
            <a:extLst>
              <a:ext uri="{FF2B5EF4-FFF2-40B4-BE49-F238E27FC236}">
                <a16:creationId xmlns:a16="http://schemas.microsoft.com/office/drawing/2014/main" id="{99D95EC4-1737-4FE5-ABB3-7CCD6F626C66}"/>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2D945892-7B43-45F3-8842-2E90C287B7B0}"/>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3163914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EC454-B5CB-4D1E-9CB1-DEC496AD243F}"/>
              </a:ext>
            </a:extLst>
          </p:cNvPr>
          <p:cNvSpPr>
            <a:spLocks noGrp="1"/>
          </p:cNvSpPr>
          <p:nvPr>
            <p:ph type="title"/>
          </p:nvPr>
        </p:nvSpPr>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7BA66529-2350-4442-BC93-90196B838A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6B549374-A4B0-4128-A07B-9F3D5CB7473A}"/>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5" name="Footer Placeholder 4">
            <a:extLst>
              <a:ext uri="{FF2B5EF4-FFF2-40B4-BE49-F238E27FC236}">
                <a16:creationId xmlns:a16="http://schemas.microsoft.com/office/drawing/2014/main" id="{6EA663D0-F998-4599-AD84-EE7E186D53AC}"/>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AE5E7739-6B0A-4EFF-9C57-B5A970A49249}"/>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6569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AAE5AD-B7BE-4B2E-BB5E-C983B77FF91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B1705D1C-C993-4E10-91BC-339EF9CC49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CDB52C65-67BE-4336-B62C-647DF890154F}"/>
              </a:ext>
            </a:extLst>
          </p:cNvPr>
          <p:cNvSpPr>
            <a:spLocks noGrp="1"/>
          </p:cNvSpPr>
          <p:nvPr>
            <p:ph type="dt" sz="half" idx="10"/>
          </p:nvPr>
        </p:nvSpPr>
        <p:spPr/>
        <p:txBody>
          <a:bodyPr/>
          <a:lstStyle/>
          <a:p>
            <a:fld id="{1E32D72E-D230-4116-A213-284578FB8EA8}" type="datetimeFigureOut">
              <a:rPr lang="tr-TR" smtClean="0"/>
              <a:t>10.07.2020</a:t>
            </a:fld>
            <a:endParaRPr lang="tr-TR"/>
          </a:p>
        </p:txBody>
      </p:sp>
      <p:sp>
        <p:nvSpPr>
          <p:cNvPr id="5" name="Footer Placeholder 4">
            <a:extLst>
              <a:ext uri="{FF2B5EF4-FFF2-40B4-BE49-F238E27FC236}">
                <a16:creationId xmlns:a16="http://schemas.microsoft.com/office/drawing/2014/main" id="{902A91F1-9DBC-46E4-9DF6-F69C0EB72902}"/>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36DE6096-B121-49EF-AEE5-0BA1059865A6}"/>
              </a:ext>
            </a:extLst>
          </p:cNvPr>
          <p:cNvSpPr>
            <a:spLocks noGrp="1"/>
          </p:cNvSpPr>
          <p:nvPr>
            <p:ph type="sldNum" sz="quarter" idx="12"/>
          </p:nvPr>
        </p:nvSpPr>
        <p:spPr/>
        <p:txBody>
          <a:bodyPr/>
          <a:lstStyle/>
          <a:p>
            <a:fld id="{21F8AF21-4C63-4C9A-A8CF-8FA3DB818468}" type="slidenum">
              <a:rPr lang="tr-TR" smtClean="0"/>
              <a:t>‹#›</a:t>
            </a:fld>
            <a:endParaRPr lang="tr-TR"/>
          </a:p>
        </p:txBody>
      </p:sp>
    </p:spTree>
    <p:extLst>
      <p:ext uri="{BB962C8B-B14F-4D97-AF65-F5344CB8AC3E}">
        <p14:creationId xmlns:p14="http://schemas.microsoft.com/office/powerpoint/2010/main" val="2128868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A46199-FA80-4116-B162-8BCA0C8E7C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a:extLst>
              <a:ext uri="{FF2B5EF4-FFF2-40B4-BE49-F238E27FC236}">
                <a16:creationId xmlns:a16="http://schemas.microsoft.com/office/drawing/2014/main" id="{262F7D1E-C87A-4225-B564-6E7FB8231D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55BD1E6C-51E0-4C6C-8FFF-9908695011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2D72E-D230-4116-A213-284578FB8EA8}" type="datetimeFigureOut">
              <a:rPr lang="tr-TR" smtClean="0"/>
              <a:t>10.07.2020</a:t>
            </a:fld>
            <a:endParaRPr lang="tr-TR"/>
          </a:p>
        </p:txBody>
      </p:sp>
      <p:sp>
        <p:nvSpPr>
          <p:cNvPr id="5" name="Footer Placeholder 4">
            <a:extLst>
              <a:ext uri="{FF2B5EF4-FFF2-40B4-BE49-F238E27FC236}">
                <a16:creationId xmlns:a16="http://schemas.microsoft.com/office/drawing/2014/main" id="{8E456851-BD81-4A02-BDC3-C147F46556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a:extLst>
              <a:ext uri="{FF2B5EF4-FFF2-40B4-BE49-F238E27FC236}">
                <a16:creationId xmlns:a16="http://schemas.microsoft.com/office/drawing/2014/main" id="{5653AC63-7B8D-4747-8C97-C5C615CECF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8AF21-4C63-4C9A-A8CF-8FA3DB818468}" type="slidenum">
              <a:rPr lang="tr-TR" smtClean="0"/>
              <a:t>‹#›</a:t>
            </a:fld>
            <a:endParaRPr lang="tr-TR"/>
          </a:p>
        </p:txBody>
      </p:sp>
    </p:spTree>
    <p:extLst>
      <p:ext uri="{BB962C8B-B14F-4D97-AF65-F5344CB8AC3E}">
        <p14:creationId xmlns:p14="http://schemas.microsoft.com/office/powerpoint/2010/main" val="3265063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DEF73BE-53C6-4AF7-B5AD-45628DB83A59}"/>
              </a:ext>
            </a:extLst>
          </p:cNvPr>
          <p:cNvSpPr>
            <a:spLocks noGrp="1"/>
          </p:cNvSpPr>
          <p:nvPr>
            <p:ph type="subTitle" idx="1"/>
          </p:nvPr>
        </p:nvSpPr>
        <p:spPr>
          <a:xfrm>
            <a:off x="115410" y="3823063"/>
            <a:ext cx="12076590" cy="3034937"/>
          </a:xfrm>
        </p:spPr>
        <p:txBody>
          <a:bodyPr>
            <a:normAutofit fontScale="55000" lnSpcReduction="20000"/>
          </a:bodyPr>
          <a:lstStyle/>
          <a:p>
            <a:r>
              <a:rPr lang="tr-TR" sz="3700" b="1" dirty="0">
                <a:solidFill>
                  <a:srgbClr val="C00000"/>
                </a:solidFill>
                <a:latin typeface="Times New Roman" panose="02020603050405020304" pitchFamily="18" charset="0"/>
                <a:cs typeface="Times New Roman" panose="02020603050405020304" pitchFamily="18" charset="0"/>
              </a:rPr>
              <a:t>T.C. CUMHURBAŞKANLIĞI</a:t>
            </a:r>
          </a:p>
          <a:p>
            <a:r>
              <a:rPr lang="tr-TR" sz="3700" b="1" dirty="0">
                <a:solidFill>
                  <a:srgbClr val="C00000"/>
                </a:solidFill>
                <a:latin typeface="Times New Roman" panose="02020603050405020304" pitchFamily="18" charset="0"/>
                <a:cs typeface="Times New Roman" panose="02020603050405020304" pitchFamily="18" charset="0"/>
              </a:rPr>
              <a:t>EKONOMİ POLİTİKALARI KURULU</a:t>
            </a:r>
          </a:p>
          <a:p>
            <a:r>
              <a:rPr lang="tr-TR" sz="3700" b="1" dirty="0">
                <a:solidFill>
                  <a:srgbClr val="C00000"/>
                </a:solidFill>
                <a:latin typeface="Times New Roman" panose="02020603050405020304" pitchFamily="18" charset="0"/>
                <a:cs typeface="Times New Roman" panose="02020603050405020304" pitchFamily="18" charset="0"/>
              </a:rPr>
              <a:t>&amp;</a:t>
            </a:r>
          </a:p>
          <a:p>
            <a:r>
              <a:rPr lang="tr-TR" sz="3700" b="1" dirty="0">
                <a:solidFill>
                  <a:srgbClr val="C00000"/>
                </a:solidFill>
                <a:latin typeface="Times New Roman" panose="02020603050405020304" pitchFamily="18" charset="0"/>
                <a:cs typeface="Times New Roman" panose="02020603050405020304" pitchFamily="18" charset="0"/>
              </a:rPr>
              <a:t>T.C. CUMHURBAŞKANLIĞI </a:t>
            </a:r>
          </a:p>
          <a:p>
            <a:r>
              <a:rPr lang="tr-TR" sz="3700" b="1" dirty="0">
                <a:solidFill>
                  <a:srgbClr val="C00000"/>
                </a:solidFill>
                <a:latin typeface="Times New Roman" panose="02020603050405020304" pitchFamily="18" charset="0"/>
                <a:cs typeface="Times New Roman" panose="02020603050405020304" pitchFamily="18" charset="0"/>
              </a:rPr>
              <a:t>YATIRIM OFİSİ</a:t>
            </a:r>
          </a:p>
          <a:p>
            <a:r>
              <a:rPr lang="tr-TR" sz="2600" b="1" dirty="0">
                <a:solidFill>
                  <a:srgbClr val="C00000"/>
                </a:solidFill>
                <a:latin typeface="Times New Roman" panose="02020603050405020304" pitchFamily="18" charset="0"/>
                <a:cs typeface="Times New Roman" panose="02020603050405020304" pitchFamily="18" charset="0"/>
              </a:rPr>
              <a:t>Küresel Tedarik Zinciri Toplantısı  </a:t>
            </a:r>
          </a:p>
          <a:p>
            <a:endParaRPr lang="tr-TR" sz="3700" b="1" dirty="0">
              <a:solidFill>
                <a:srgbClr val="C00000"/>
              </a:solidFill>
              <a:latin typeface="Times New Roman" panose="02020603050405020304" pitchFamily="18" charset="0"/>
              <a:cs typeface="Times New Roman" panose="02020603050405020304" pitchFamily="18" charset="0"/>
            </a:endParaRPr>
          </a:p>
          <a:p>
            <a:r>
              <a:rPr lang="tr-TR" sz="1900" b="1" dirty="0">
                <a:solidFill>
                  <a:srgbClr val="C00000"/>
                </a:solidFill>
                <a:latin typeface="Times New Roman" panose="02020603050405020304" pitchFamily="18" charset="0"/>
                <a:cs typeface="Times New Roman" panose="02020603050405020304" pitchFamily="18" charset="0"/>
              </a:rPr>
              <a:t>Erdem Çenesiz </a:t>
            </a:r>
          </a:p>
          <a:p>
            <a:r>
              <a:rPr lang="tr-TR" sz="1900" b="1" dirty="0">
                <a:solidFill>
                  <a:srgbClr val="C00000"/>
                </a:solidFill>
                <a:latin typeface="Times New Roman" panose="02020603050405020304" pitchFamily="18" charset="0"/>
                <a:cs typeface="Times New Roman" panose="02020603050405020304" pitchFamily="18" charset="0"/>
              </a:rPr>
              <a:t>Yönetim Kurulu Başkanı </a:t>
            </a:r>
          </a:p>
          <a:p>
            <a:r>
              <a:rPr lang="tr-TR" sz="1900" b="1" dirty="0">
                <a:solidFill>
                  <a:srgbClr val="C00000"/>
                </a:solidFill>
                <a:latin typeface="Times New Roman" panose="02020603050405020304" pitchFamily="18" charset="0"/>
                <a:cs typeface="Times New Roman" panose="02020603050405020304" pitchFamily="18" charset="0"/>
              </a:rPr>
              <a:t>9 Temmuz 2020</a:t>
            </a:r>
            <a:endParaRPr lang="tr-TR" sz="1900" b="1" dirty="0">
              <a:solidFill>
                <a:srgbClr val="C00000"/>
              </a:solidFill>
            </a:endParaRPr>
          </a:p>
          <a:p>
            <a:endParaRPr lang="tr-TR" dirty="0"/>
          </a:p>
        </p:txBody>
      </p:sp>
      <p:pic>
        <p:nvPicPr>
          <p:cNvPr id="5" name="Picture 4">
            <a:extLst>
              <a:ext uri="{FF2B5EF4-FFF2-40B4-BE49-F238E27FC236}">
                <a16:creationId xmlns:a16="http://schemas.microsoft.com/office/drawing/2014/main" id="{7D468897-79D0-4A7C-8164-D3A4A790DFF6}"/>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33591" y="331634"/>
            <a:ext cx="2764016" cy="2924329"/>
          </a:xfrm>
          <a:prstGeom prst="rect">
            <a:avLst/>
          </a:prstGeom>
        </p:spPr>
      </p:pic>
      <p:pic>
        <p:nvPicPr>
          <p:cNvPr id="8" name="Picture 7">
            <a:extLst>
              <a:ext uri="{FF2B5EF4-FFF2-40B4-BE49-F238E27FC236}">
                <a16:creationId xmlns:a16="http://schemas.microsoft.com/office/drawing/2014/main" id="{899B7F42-73EB-4199-9DB5-B92EB465C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0016" y="995091"/>
            <a:ext cx="2075016" cy="2039846"/>
          </a:xfrm>
          <a:prstGeom prst="rect">
            <a:avLst/>
          </a:prstGeom>
        </p:spPr>
      </p:pic>
    </p:spTree>
    <p:extLst>
      <p:ext uri="{BB962C8B-B14F-4D97-AF65-F5344CB8AC3E}">
        <p14:creationId xmlns:p14="http://schemas.microsoft.com/office/powerpoint/2010/main" val="3069478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tr-TR" dirty="0"/>
              <a:t>1.	SERAMİK SEKTÖRÜNÜN GÜCÜ </a:t>
            </a:r>
          </a:p>
        </p:txBody>
      </p:sp>
      <p:sp>
        <p:nvSpPr>
          <p:cNvPr id="5" name="Rectangle 4">
            <a:extLst>
              <a:ext uri="{FF2B5EF4-FFF2-40B4-BE49-F238E27FC236}">
                <a16:creationId xmlns:a16="http://schemas.microsoft.com/office/drawing/2014/main" id="{ABFD3BB4-CCC6-4798-894C-CFD9920D3FF5}"/>
              </a:ext>
            </a:extLst>
          </p:cNvPr>
          <p:cNvSpPr/>
          <p:nvPr/>
        </p:nvSpPr>
        <p:spPr>
          <a:xfrm>
            <a:off x="0" y="5730784"/>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9" name="TextBox 5">
            <a:extLst>
              <a:ext uri="{FF2B5EF4-FFF2-40B4-BE49-F238E27FC236}">
                <a16:creationId xmlns:a16="http://schemas.microsoft.com/office/drawing/2014/main" id="{6531CC5E-CCA7-48C8-AE4B-D83D0E482DD5}"/>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sp>
        <p:nvSpPr>
          <p:cNvPr id="10" name="Rectangle 9">
            <a:extLst>
              <a:ext uri="{FF2B5EF4-FFF2-40B4-BE49-F238E27FC236}">
                <a16:creationId xmlns:a16="http://schemas.microsoft.com/office/drawing/2014/main" id="{E16883A6-1CE6-47E2-9952-3C681EA3CFF1}"/>
              </a:ext>
            </a:extLst>
          </p:cNvPr>
          <p:cNvSpPr/>
          <p:nvPr/>
        </p:nvSpPr>
        <p:spPr>
          <a:xfrm>
            <a:off x="838200" y="2001011"/>
            <a:ext cx="10640627" cy="3693319"/>
          </a:xfrm>
          <a:prstGeom prst="rect">
            <a:avLst/>
          </a:prstGeom>
        </p:spPr>
        <p:txBody>
          <a:bodyPr wrap="square">
            <a:spAutoFit/>
          </a:bodyPr>
          <a:lstStyle/>
          <a:p>
            <a:pPr lvl="1" algn="just"/>
            <a:r>
              <a:rPr lang="tr-TR" b="1" dirty="0">
                <a:solidFill>
                  <a:srgbClr val="C00000"/>
                </a:solidFill>
                <a:latin typeface="Calibri" panose="020F0502020204030204" pitchFamily="34" charset="0"/>
                <a:ea typeface="Calibri" panose="020F0502020204030204" pitchFamily="34" charset="0"/>
              </a:rPr>
              <a:t>a.	İSTİHDAM :</a:t>
            </a:r>
            <a:endParaRPr lang="tr-TR" dirty="0">
              <a:solidFill>
                <a:srgbClr val="C00000"/>
              </a:solidFill>
              <a:latin typeface="Calibri" panose="020F0502020204030204" pitchFamily="34" charset="0"/>
              <a:ea typeface="Calibri" panose="020F0502020204030204" pitchFamily="34" charset="0"/>
            </a:endParaRPr>
          </a:p>
          <a:p>
            <a:pPr marL="457200" algn="just">
              <a:spcAft>
                <a:spcPts val="0"/>
              </a:spcAft>
            </a:pPr>
            <a:r>
              <a:rPr lang="tr-TR" dirty="0">
                <a:latin typeface="Calibri" panose="020F0502020204030204" pitchFamily="34" charset="0"/>
                <a:ea typeface="Calibri" panose="020F0502020204030204" pitchFamily="34" charset="0"/>
              </a:rPr>
              <a:t>Sektör yüksek istihdam sağlayan sektörler arasındadır. 35.000 doğrudan çalışan ve 200.000 kişiye dolaylı istihdam sağlamaktadır. Ülke geneline yaygın yapısı ve Anadolu illerinde sağladığı istihdam ile bölgesel gelişmişliğe ve metropollere nüfus yığılması sorununun çözümüne destek olmaktadır. Sektörün gelişimi birbirinden farklı illerde istihdamı önemli ölçüde arttırmaktadır.</a:t>
            </a:r>
          </a:p>
          <a:p>
            <a:pPr algn="just">
              <a:spcAft>
                <a:spcPts val="0"/>
              </a:spcAft>
            </a:pPr>
            <a:r>
              <a:rPr lang="tr-TR" b="1" dirty="0">
                <a:latin typeface="Calibri" panose="020F0502020204030204" pitchFamily="34" charset="0"/>
                <a:ea typeface="Calibri" panose="020F0502020204030204" pitchFamily="34" charset="0"/>
              </a:rPr>
              <a:t> </a:t>
            </a:r>
            <a:endParaRPr lang="tr-TR" dirty="0">
              <a:latin typeface="Calibri" panose="020F0502020204030204" pitchFamily="34" charset="0"/>
              <a:ea typeface="Calibri" panose="020F0502020204030204" pitchFamily="34" charset="0"/>
            </a:endParaRPr>
          </a:p>
          <a:p>
            <a:pPr lvl="1" algn="just"/>
            <a:r>
              <a:rPr lang="tr-TR" b="1" dirty="0">
                <a:solidFill>
                  <a:srgbClr val="C00000"/>
                </a:solidFill>
                <a:latin typeface="Calibri" panose="020F0502020204030204" pitchFamily="34" charset="0"/>
              </a:rPr>
              <a:t>b.	ÜRETİM KAPASİTESİ :</a:t>
            </a:r>
          </a:p>
          <a:p>
            <a:pPr marL="457200" algn="just">
              <a:spcAft>
                <a:spcPts val="0"/>
              </a:spcAft>
            </a:pPr>
            <a:r>
              <a:rPr lang="tr-TR" dirty="0">
                <a:latin typeface="Calibri" panose="020F0502020204030204" pitchFamily="34" charset="0"/>
                <a:ea typeface="Calibri" panose="020F0502020204030204" pitchFamily="34" charset="0"/>
              </a:rPr>
              <a:t>Seramik Kaplama Malzemelerinde (SKM</a:t>
            </a:r>
            <a:r>
              <a:rPr lang="tr-TR">
                <a:latin typeface="Calibri" panose="020F0502020204030204" pitchFamily="34" charset="0"/>
                <a:ea typeface="Calibri" panose="020F0502020204030204" pitchFamily="34" charset="0"/>
              </a:rPr>
              <a:t>) 350.000.000 </a:t>
            </a:r>
            <a:r>
              <a:rPr lang="tr-TR" dirty="0">
                <a:latin typeface="Calibri" panose="020F0502020204030204" pitchFamily="34" charset="0"/>
                <a:ea typeface="Calibri" panose="020F0502020204030204" pitchFamily="34" charset="0"/>
              </a:rPr>
              <a:t>m2 üretim ve 550.000 m2 üretim kapasitesi ile Avrupa’nın üçüncü, dünyanın sekizinci büyük üreticisiyiz.  Seramik Sağlık Gereçlerinde (SSG-</a:t>
            </a:r>
            <a:r>
              <a:rPr lang="tr-TR" dirty="0" err="1">
                <a:latin typeface="Calibri" panose="020F0502020204030204" pitchFamily="34" charset="0"/>
                <a:ea typeface="Calibri" panose="020F0502020204030204" pitchFamily="34" charset="0"/>
              </a:rPr>
              <a:t>Vitrifiye</a:t>
            </a:r>
            <a:r>
              <a:rPr lang="tr-TR" dirty="0">
                <a:latin typeface="Calibri" panose="020F0502020204030204" pitchFamily="34" charset="0"/>
                <a:ea typeface="Calibri" panose="020F0502020204030204" pitchFamily="34" charset="0"/>
              </a:rPr>
              <a:t> Seramik Sıhhi Tesisat Malzemeleri)  26.000.000 adet kapasite ve 22.000.000 adet üretim ile Avrupa’nın en büyük, dünyanın 3. büyük üreticisiyiz. Alt yapısı olan sektörümüzün üretim miktarları çok rahatlıkla arttırılabilir durumdadır.</a:t>
            </a:r>
          </a:p>
          <a:p>
            <a:pPr marL="457200">
              <a:spcAft>
                <a:spcPts val="0"/>
              </a:spcAft>
            </a:pPr>
            <a:r>
              <a:rPr lang="tr-TR" b="1" dirty="0">
                <a:latin typeface="Calibri" panose="020F0502020204030204" pitchFamily="34" charset="0"/>
                <a:ea typeface="Calibri" panose="020F0502020204030204" pitchFamily="34" charset="0"/>
              </a:rPr>
              <a:t> </a:t>
            </a:r>
            <a:endParaRPr lang="tr-TR" dirty="0">
              <a:latin typeface="Calibri" panose="020F0502020204030204" pitchFamily="34" charset="0"/>
              <a:ea typeface="Calibri" panose="020F0502020204030204" pitchFamily="34" charset="0"/>
            </a:endParaRPr>
          </a:p>
        </p:txBody>
      </p:sp>
      <p:pic>
        <p:nvPicPr>
          <p:cNvPr id="11" name="Picture 7">
            <a:extLst>
              <a:ext uri="{FF2B5EF4-FFF2-40B4-BE49-F238E27FC236}">
                <a16:creationId xmlns:a16="http://schemas.microsoft.com/office/drawing/2014/main" id="{7ACB9456-1B36-4B6E-BBFD-8C66EDE1D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293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tr-TR" dirty="0"/>
              <a:t>1.	SERAMİK SEKTÖRÜNÜN GÜCÜ</a:t>
            </a:r>
          </a:p>
        </p:txBody>
      </p:sp>
      <p:sp>
        <p:nvSpPr>
          <p:cNvPr id="5" name="Rectangle 4">
            <a:extLst>
              <a:ext uri="{FF2B5EF4-FFF2-40B4-BE49-F238E27FC236}">
                <a16:creationId xmlns:a16="http://schemas.microsoft.com/office/drawing/2014/main" id="{ABFD3BB4-CCC6-4798-894C-CFD9920D3FF5}"/>
              </a:ext>
            </a:extLst>
          </p:cNvPr>
          <p:cNvSpPr/>
          <p:nvPr/>
        </p:nvSpPr>
        <p:spPr>
          <a:xfrm>
            <a:off x="0" y="5695950"/>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pic>
        <p:nvPicPr>
          <p:cNvPr id="8" name="Picture 7">
            <a:extLst>
              <a:ext uri="{FF2B5EF4-FFF2-40B4-BE49-F238E27FC236}">
                <a16:creationId xmlns:a16="http://schemas.microsoft.com/office/drawing/2014/main" id="{7ACB9456-1B36-4B6E-BBFD-8C66EDE1D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9029" y="5765090"/>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
            <a:extLst>
              <a:ext uri="{FF2B5EF4-FFF2-40B4-BE49-F238E27FC236}">
                <a16:creationId xmlns:a16="http://schemas.microsoft.com/office/drawing/2014/main" id="{6531CC5E-CCA7-48C8-AE4B-D83D0E482DD5}"/>
              </a:ext>
            </a:extLst>
          </p:cNvPr>
          <p:cNvSpPr txBox="1">
            <a:spLocks noChangeArrowheads="1"/>
          </p:cNvSpPr>
          <p:nvPr/>
        </p:nvSpPr>
        <p:spPr bwMode="auto">
          <a:xfrm>
            <a:off x="9555178" y="6338887"/>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sp>
        <p:nvSpPr>
          <p:cNvPr id="2" name="Rectangle 1">
            <a:extLst>
              <a:ext uri="{FF2B5EF4-FFF2-40B4-BE49-F238E27FC236}">
                <a16:creationId xmlns:a16="http://schemas.microsoft.com/office/drawing/2014/main" id="{0F81CF46-0A4B-4F72-B02D-DE6823AB1D5B}"/>
              </a:ext>
            </a:extLst>
          </p:cNvPr>
          <p:cNvSpPr/>
          <p:nvPr/>
        </p:nvSpPr>
        <p:spPr>
          <a:xfrm>
            <a:off x="838200" y="2136338"/>
            <a:ext cx="10551850" cy="2862322"/>
          </a:xfrm>
          <a:prstGeom prst="rect">
            <a:avLst/>
          </a:prstGeom>
        </p:spPr>
        <p:txBody>
          <a:bodyPr wrap="square">
            <a:spAutoFit/>
          </a:bodyPr>
          <a:lstStyle/>
          <a:p>
            <a:pPr lvl="1"/>
            <a:r>
              <a:rPr lang="tr-TR" b="1" dirty="0">
                <a:solidFill>
                  <a:srgbClr val="C00000"/>
                </a:solidFill>
                <a:latin typeface="Calibri" panose="020F0502020204030204" pitchFamily="34" charset="0"/>
                <a:ea typeface="Calibri" panose="020F0502020204030204" pitchFamily="34" charset="0"/>
              </a:rPr>
              <a:t>c.	İHRACAT POTANSİYELİ : </a:t>
            </a:r>
            <a:endParaRPr lang="tr-TR" dirty="0">
              <a:solidFill>
                <a:srgbClr val="C00000"/>
              </a:solidFill>
              <a:latin typeface="Calibri" panose="020F0502020204030204" pitchFamily="34" charset="0"/>
              <a:ea typeface="Calibri" panose="020F0502020204030204" pitchFamily="34" charset="0"/>
            </a:endParaRPr>
          </a:p>
          <a:p>
            <a:pPr marL="457200" algn="just">
              <a:spcAft>
                <a:spcPts val="0"/>
              </a:spcAft>
            </a:pPr>
            <a:r>
              <a:rPr lang="tr-TR" dirty="0">
                <a:latin typeface="Calibri" panose="020F0502020204030204" pitchFamily="34" charset="0"/>
                <a:ea typeface="Calibri" panose="020F0502020204030204" pitchFamily="34" charset="0"/>
              </a:rPr>
              <a:t>Seramik sektörü ihracatçı bir sektördür. Yerli kaynaklarla çalışan seramik sektörü uluslararası rekabet gücü arttığında hızla ihracatını artırabilme potansiyeline sahiptir. Geçmişte bu bir çok kez görülmüştür. Hali hazırda SKM ve SSG ihracatında </a:t>
            </a:r>
            <a:r>
              <a:rPr lang="tr-TR">
                <a:latin typeface="Calibri" panose="020F0502020204030204" pitchFamily="34" charset="0"/>
                <a:ea typeface="Calibri" panose="020F0502020204030204" pitchFamily="34" charset="0"/>
              </a:rPr>
              <a:t>dünyada 5. büyük </a:t>
            </a:r>
            <a:r>
              <a:rPr lang="tr-TR" dirty="0">
                <a:latin typeface="Calibri" panose="020F0502020204030204" pitchFamily="34" charset="0"/>
                <a:ea typeface="Calibri" panose="020F0502020204030204" pitchFamily="34" charset="0"/>
              </a:rPr>
              <a:t>ihracatçıyız. </a:t>
            </a:r>
          </a:p>
          <a:p>
            <a:pPr>
              <a:spcAft>
                <a:spcPts val="0"/>
              </a:spcAft>
            </a:pPr>
            <a:r>
              <a:rPr lang="tr-TR" b="1" dirty="0">
                <a:latin typeface="Calibri" panose="020F0502020204030204" pitchFamily="34" charset="0"/>
                <a:ea typeface="Calibri" panose="020F0502020204030204" pitchFamily="34" charset="0"/>
              </a:rPr>
              <a:t> </a:t>
            </a:r>
          </a:p>
          <a:p>
            <a:pPr>
              <a:spcAft>
                <a:spcPts val="0"/>
              </a:spcAft>
            </a:pPr>
            <a:endParaRPr lang="tr-TR" dirty="0">
              <a:latin typeface="Calibri" panose="020F0502020204030204" pitchFamily="34" charset="0"/>
              <a:ea typeface="Calibri" panose="020F0502020204030204" pitchFamily="34" charset="0"/>
            </a:endParaRPr>
          </a:p>
          <a:p>
            <a:pPr lvl="0">
              <a:spcAft>
                <a:spcPts val="0"/>
              </a:spcAft>
            </a:pPr>
            <a:r>
              <a:rPr lang="tr-TR" b="1" dirty="0">
                <a:solidFill>
                  <a:srgbClr val="C00000"/>
                </a:solidFill>
                <a:latin typeface="Calibri" panose="020F0502020204030204" pitchFamily="34" charset="0"/>
                <a:ea typeface="Calibri" panose="020F0502020204030204" pitchFamily="34" charset="0"/>
              </a:rPr>
              <a:t>         d. 	YERLİ KATMA DEĞER ORANI :</a:t>
            </a:r>
            <a:endParaRPr lang="tr-TR" dirty="0">
              <a:solidFill>
                <a:srgbClr val="C00000"/>
              </a:solidFill>
              <a:latin typeface="Calibri" panose="020F0502020204030204" pitchFamily="34" charset="0"/>
              <a:ea typeface="Calibri" panose="020F0502020204030204" pitchFamily="34" charset="0"/>
            </a:endParaRPr>
          </a:p>
          <a:p>
            <a:pPr marL="457200" algn="just">
              <a:spcAft>
                <a:spcPts val="0"/>
              </a:spcAft>
            </a:pPr>
            <a:r>
              <a:rPr lang="tr-TR" dirty="0">
                <a:latin typeface="Calibri" panose="020F0502020204030204" pitchFamily="34" charset="0"/>
                <a:ea typeface="Calibri" panose="020F0502020204030204" pitchFamily="34" charset="0"/>
              </a:rPr>
              <a:t>Sektör yerli kaynakları kullanarak üretim yapan ve net döviz girdisine sebep olan bir sektördür. Yapılan araştırmayla yerli katma değer oranı %82 olarak hesaplanmıştır (ESDH Stratejik Araştırmalar-2019). İhraç edilen her 100 $’</a:t>
            </a:r>
            <a:r>
              <a:rPr lang="tr-TR" dirty="0" err="1">
                <a:latin typeface="Calibri" panose="020F0502020204030204" pitchFamily="34" charset="0"/>
                <a:ea typeface="Calibri" panose="020F0502020204030204" pitchFamily="34" charset="0"/>
              </a:rPr>
              <a:t>lık</a:t>
            </a:r>
            <a:r>
              <a:rPr lang="tr-TR" dirty="0">
                <a:latin typeface="Calibri" panose="020F0502020204030204" pitchFamily="34" charset="0"/>
                <a:ea typeface="Calibri" panose="020F0502020204030204" pitchFamily="34" charset="0"/>
              </a:rPr>
              <a:t> seramiğin 82 $’ı yurt içinde kalmaktadır.</a:t>
            </a:r>
          </a:p>
        </p:txBody>
      </p:sp>
    </p:spTree>
    <p:extLst>
      <p:ext uri="{BB962C8B-B14F-4D97-AF65-F5344CB8AC3E}">
        <p14:creationId xmlns:p14="http://schemas.microsoft.com/office/powerpoint/2010/main" val="1404680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tr-TR" dirty="0"/>
              <a:t>1.	SERAMİK SEKTÖRÜNÜN GÜCÜ</a:t>
            </a:r>
          </a:p>
        </p:txBody>
      </p:sp>
      <p:sp>
        <p:nvSpPr>
          <p:cNvPr id="5" name="Rectangle 4">
            <a:extLst>
              <a:ext uri="{FF2B5EF4-FFF2-40B4-BE49-F238E27FC236}">
                <a16:creationId xmlns:a16="http://schemas.microsoft.com/office/drawing/2014/main" id="{ABFD3BB4-CCC6-4798-894C-CFD9920D3FF5}"/>
              </a:ext>
            </a:extLst>
          </p:cNvPr>
          <p:cNvSpPr/>
          <p:nvPr/>
        </p:nvSpPr>
        <p:spPr>
          <a:xfrm>
            <a:off x="0" y="5695950"/>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2" name="Rectangle 1">
            <a:extLst>
              <a:ext uri="{FF2B5EF4-FFF2-40B4-BE49-F238E27FC236}">
                <a16:creationId xmlns:a16="http://schemas.microsoft.com/office/drawing/2014/main" id="{E28EE73B-4335-4EB8-83C5-488F503F4328}"/>
              </a:ext>
            </a:extLst>
          </p:cNvPr>
          <p:cNvSpPr/>
          <p:nvPr/>
        </p:nvSpPr>
        <p:spPr>
          <a:xfrm>
            <a:off x="838197" y="1859340"/>
            <a:ext cx="10515601" cy="2585323"/>
          </a:xfrm>
          <a:prstGeom prst="rect">
            <a:avLst/>
          </a:prstGeom>
        </p:spPr>
        <p:txBody>
          <a:bodyPr wrap="square">
            <a:spAutoFit/>
          </a:bodyPr>
          <a:lstStyle/>
          <a:p>
            <a:pPr marL="342900" lvl="0" indent="-342900">
              <a:spcAft>
                <a:spcPts val="0"/>
              </a:spcAft>
              <a:buFont typeface="+mj-lt"/>
              <a:buAutoNum type="alphaLcPeriod"/>
            </a:pPr>
            <a:endParaRPr lang="tr-TR" b="1" dirty="0">
              <a:latin typeface="Calibri" panose="020F0502020204030204" pitchFamily="34" charset="0"/>
              <a:ea typeface="Calibri" panose="020F0502020204030204" pitchFamily="34" charset="0"/>
            </a:endParaRPr>
          </a:p>
          <a:p>
            <a:pPr lvl="1">
              <a:spcAft>
                <a:spcPts val="0"/>
              </a:spcAft>
            </a:pPr>
            <a:r>
              <a:rPr lang="tr-TR" b="1" dirty="0">
                <a:solidFill>
                  <a:srgbClr val="C00000"/>
                </a:solidFill>
                <a:latin typeface="Calibri" panose="020F0502020204030204" pitchFamily="34" charset="0"/>
              </a:rPr>
              <a:t>e.	HAMMADE KAYNAKLARI : </a:t>
            </a:r>
          </a:p>
          <a:p>
            <a:pPr marL="457200" algn="just">
              <a:spcAft>
                <a:spcPts val="0"/>
              </a:spcAft>
            </a:pPr>
            <a:r>
              <a:rPr lang="tr-TR" dirty="0">
                <a:latin typeface="Calibri" panose="020F0502020204030204" pitchFamily="34" charset="0"/>
                <a:ea typeface="Calibri" panose="020F0502020204030204" pitchFamily="34" charset="0"/>
              </a:rPr>
              <a:t>Anadolu, seramiğin beşiğidir. MÖ 5000 yıllarına dayanan bir geçmişi vardır. Modern endüstrinin kurulmasıyla gelişen sektör, büyük oranda yerli hammadde kullanmaktadır.</a:t>
            </a:r>
          </a:p>
          <a:p>
            <a:pPr marL="457200">
              <a:spcAft>
                <a:spcPts val="0"/>
              </a:spcAft>
            </a:pPr>
            <a:r>
              <a:rPr lang="tr-TR" b="1" dirty="0">
                <a:latin typeface="Calibri" panose="020F0502020204030204" pitchFamily="34" charset="0"/>
                <a:ea typeface="Calibri" panose="020F0502020204030204" pitchFamily="34" charset="0"/>
              </a:rPr>
              <a:t> </a:t>
            </a:r>
          </a:p>
          <a:p>
            <a:pPr marL="457200">
              <a:spcAft>
                <a:spcPts val="0"/>
              </a:spcAft>
            </a:pPr>
            <a:endParaRPr lang="tr-TR" dirty="0">
              <a:latin typeface="Calibri" panose="020F0502020204030204" pitchFamily="34" charset="0"/>
              <a:ea typeface="Calibri" panose="020F0502020204030204" pitchFamily="34" charset="0"/>
            </a:endParaRPr>
          </a:p>
          <a:p>
            <a:pPr lvl="1"/>
            <a:r>
              <a:rPr lang="tr-TR" b="1" dirty="0">
                <a:solidFill>
                  <a:srgbClr val="C00000"/>
                </a:solidFill>
                <a:latin typeface="Calibri" panose="020F0502020204030204" pitchFamily="34" charset="0"/>
              </a:rPr>
              <a:t>f. 	COĞRAFİ KONUM :</a:t>
            </a:r>
          </a:p>
          <a:p>
            <a:pPr marL="457200" algn="just">
              <a:spcAft>
                <a:spcPts val="0"/>
              </a:spcAft>
            </a:pPr>
            <a:r>
              <a:rPr lang="tr-TR" dirty="0">
                <a:latin typeface="Calibri" panose="020F0502020204030204" pitchFamily="34" charset="0"/>
                <a:ea typeface="Calibri" panose="020F0502020204030204" pitchFamily="34" charset="0"/>
              </a:rPr>
              <a:t>Ülkemiz; Asya ve Avrupa arasındaki geçiş noktası olup, Afrika’ya deniz yoluyla ulaşılabilen son derece önemli ve stratejik bir konuma sahiptir. Bu nedenle; bütün pazarlara rahatlıkla ulaşabilecek konumdadır.</a:t>
            </a:r>
          </a:p>
        </p:txBody>
      </p:sp>
      <p:sp>
        <p:nvSpPr>
          <p:cNvPr id="10" name="TextBox 5">
            <a:extLst>
              <a:ext uri="{FF2B5EF4-FFF2-40B4-BE49-F238E27FC236}">
                <a16:creationId xmlns:a16="http://schemas.microsoft.com/office/drawing/2014/main" id="{E50B900C-45B5-4DBC-AA65-E3D40267DC28}"/>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1" name="Picture 7">
            <a:extLst>
              <a:ext uri="{FF2B5EF4-FFF2-40B4-BE49-F238E27FC236}">
                <a16:creationId xmlns:a16="http://schemas.microsoft.com/office/drawing/2014/main" id="{3E1E753B-F369-432B-A9FB-B069677A91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497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tr-TR" dirty="0"/>
              <a:t>2.	PANDEMİ SONRASI FIRSATLAR</a:t>
            </a:r>
          </a:p>
        </p:txBody>
      </p:sp>
      <p:sp>
        <p:nvSpPr>
          <p:cNvPr id="5" name="Rectangle 4">
            <a:extLst>
              <a:ext uri="{FF2B5EF4-FFF2-40B4-BE49-F238E27FC236}">
                <a16:creationId xmlns:a16="http://schemas.microsoft.com/office/drawing/2014/main" id="{ABFD3BB4-CCC6-4798-894C-CFD9920D3FF5}"/>
              </a:ext>
            </a:extLst>
          </p:cNvPr>
          <p:cNvSpPr/>
          <p:nvPr/>
        </p:nvSpPr>
        <p:spPr>
          <a:xfrm>
            <a:off x="0" y="5652472"/>
            <a:ext cx="12192000" cy="12670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2" name="Rectangle 1">
            <a:extLst>
              <a:ext uri="{FF2B5EF4-FFF2-40B4-BE49-F238E27FC236}">
                <a16:creationId xmlns:a16="http://schemas.microsoft.com/office/drawing/2014/main" id="{EC79293B-F0CA-40B9-92DB-03F57FE681AB}"/>
              </a:ext>
            </a:extLst>
          </p:cNvPr>
          <p:cNvSpPr/>
          <p:nvPr/>
        </p:nvSpPr>
        <p:spPr>
          <a:xfrm>
            <a:off x="767177" y="1768536"/>
            <a:ext cx="10515599" cy="3693319"/>
          </a:xfrm>
          <a:prstGeom prst="rect">
            <a:avLst/>
          </a:prstGeom>
        </p:spPr>
        <p:txBody>
          <a:bodyPr wrap="square">
            <a:spAutoFit/>
          </a:bodyPr>
          <a:lstStyle/>
          <a:p>
            <a:pPr marL="342900" lvl="0" indent="-342900" algn="just">
              <a:spcAft>
                <a:spcPts val="0"/>
              </a:spcAft>
              <a:buFont typeface="Wingdings" panose="05000000000000000000" pitchFamily="2" charset="2"/>
              <a:buChar char="q"/>
            </a:pPr>
            <a:r>
              <a:rPr lang="tr-TR" dirty="0">
                <a:latin typeface="Calibri" panose="020F0502020204030204" pitchFamily="34" charset="0"/>
                <a:ea typeface="Calibri" panose="020F0502020204030204" pitchFamily="34" charset="0"/>
              </a:rPr>
              <a:t>Hızlı tedarik, geçmişe göre çok daha önemli hale gelmiştir ve Türkiye’nin bu konuda hem coğrafi konum hem de üretim kabiliyeti açısından üstünlüğü bulunmaktadır.</a:t>
            </a:r>
          </a:p>
          <a:p>
            <a:pPr marL="457200" algn="just">
              <a:spcAft>
                <a:spcPts val="0"/>
              </a:spcAft>
            </a:pPr>
            <a:endParaRPr lang="tr-TR" dirty="0">
              <a:latin typeface="Calibri" panose="020F0502020204030204" pitchFamily="34" charset="0"/>
              <a:ea typeface="Calibri" panose="020F0502020204030204" pitchFamily="34" charset="0"/>
            </a:endParaRPr>
          </a:p>
          <a:p>
            <a:pPr marL="342900" lvl="0" indent="-342900" algn="just">
              <a:spcAft>
                <a:spcPts val="0"/>
              </a:spcAft>
              <a:buFont typeface="Wingdings" panose="05000000000000000000" pitchFamily="2" charset="2"/>
              <a:buChar char="q"/>
            </a:pPr>
            <a:r>
              <a:rPr lang="tr-TR" dirty="0" err="1">
                <a:latin typeface="Calibri" panose="020F0502020204030204" pitchFamily="34" charset="0"/>
                <a:ea typeface="Calibri" panose="020F0502020204030204" pitchFamily="34" charset="0"/>
              </a:rPr>
              <a:t>Pandemi</a:t>
            </a:r>
            <a:r>
              <a:rPr lang="tr-TR" dirty="0">
                <a:latin typeface="Calibri" panose="020F0502020204030204" pitchFamily="34" charset="0"/>
                <a:ea typeface="Calibri" panose="020F0502020204030204" pitchFamily="34" charset="0"/>
              </a:rPr>
              <a:t> sonrası tüm büyük alıcılar stok yüklerini azaltmak istemektedir. Çin ile çalışmak; ikinci dalga veya Uzakdoğu kökenli yeni bir virüs tedirginliğinden dolayı daha fazla stok tutma anlamına gelecektir. Türkiye ile ticaret stok azaltmak için bir avantajdır.</a:t>
            </a:r>
          </a:p>
          <a:p>
            <a:pPr marL="457200" algn="just">
              <a:spcAft>
                <a:spcPts val="0"/>
              </a:spcAft>
            </a:pPr>
            <a:endParaRPr lang="tr-TR" dirty="0">
              <a:latin typeface="Calibri" panose="020F0502020204030204" pitchFamily="34" charset="0"/>
              <a:ea typeface="Calibri" panose="020F0502020204030204" pitchFamily="34" charset="0"/>
            </a:endParaRPr>
          </a:p>
          <a:p>
            <a:pPr marL="342900" lvl="0" indent="-342900" algn="just">
              <a:spcAft>
                <a:spcPts val="0"/>
              </a:spcAft>
              <a:buFont typeface="Wingdings" panose="05000000000000000000" pitchFamily="2" charset="2"/>
              <a:buChar char="q"/>
            </a:pPr>
            <a:r>
              <a:rPr lang="tr-TR" dirty="0">
                <a:latin typeface="Calibri" panose="020F0502020204030204" pitchFamily="34" charset="0"/>
                <a:ea typeface="Calibri" panose="020F0502020204030204" pitchFamily="34" charset="0"/>
              </a:rPr>
              <a:t>Türkiye </a:t>
            </a:r>
            <a:r>
              <a:rPr lang="tr-TR" dirty="0" err="1">
                <a:latin typeface="Calibri" panose="020F0502020204030204" pitchFamily="34" charset="0"/>
                <a:ea typeface="Calibri" panose="020F0502020204030204" pitchFamily="34" charset="0"/>
              </a:rPr>
              <a:t>operasyonel</a:t>
            </a:r>
            <a:r>
              <a:rPr lang="tr-TR" dirty="0">
                <a:latin typeface="Calibri" panose="020F0502020204030204" pitchFamily="34" charset="0"/>
                <a:ea typeface="Calibri" panose="020F0502020204030204" pitchFamily="34" charset="0"/>
              </a:rPr>
              <a:t> gücüyle, </a:t>
            </a:r>
            <a:r>
              <a:rPr lang="tr-TR" dirty="0" err="1">
                <a:latin typeface="Calibri" panose="020F0502020204030204" pitchFamily="34" charset="0"/>
                <a:ea typeface="Calibri" panose="020F0502020204030204" pitchFamily="34" charset="0"/>
              </a:rPr>
              <a:t>pandemi</a:t>
            </a:r>
            <a:r>
              <a:rPr lang="tr-TR" dirty="0">
                <a:latin typeface="Calibri" panose="020F0502020204030204" pitchFamily="34" charset="0"/>
                <a:ea typeface="Calibri" panose="020F0502020204030204" pitchFamily="34" charset="0"/>
              </a:rPr>
              <a:t> ve olası benzeri sorunlarda çok hızlı hareket edebildiğini göstererek, sürdürülebilirlik ve tedarik güvenliği konularında doğru ülke olduğunu ispatlamıştır.</a:t>
            </a:r>
          </a:p>
          <a:p>
            <a:pPr marL="457200" algn="just">
              <a:spcAft>
                <a:spcPts val="0"/>
              </a:spcAft>
            </a:pPr>
            <a:endParaRPr lang="tr-TR" dirty="0">
              <a:latin typeface="Calibri" panose="020F0502020204030204" pitchFamily="34" charset="0"/>
              <a:ea typeface="Calibri" panose="020F0502020204030204" pitchFamily="34" charset="0"/>
            </a:endParaRPr>
          </a:p>
          <a:p>
            <a:pPr marL="342900" lvl="0" indent="-342900" algn="just">
              <a:spcAft>
                <a:spcPts val="0"/>
              </a:spcAft>
              <a:buFont typeface="Wingdings" panose="05000000000000000000" pitchFamily="2" charset="2"/>
              <a:buChar char="q"/>
            </a:pPr>
            <a:r>
              <a:rPr lang="tr-TR" dirty="0">
                <a:latin typeface="Calibri" panose="020F0502020204030204" pitchFamily="34" charset="0"/>
                <a:ea typeface="Calibri" panose="020F0502020204030204" pitchFamily="34" charset="0"/>
              </a:rPr>
              <a:t>Yeni normal olarak adlandırılan düzende seyahatler riskli ve daha maliyetli olacaktır. ABD ve AB’den Uzak Doğu’ya seyahat etme isteğinde ciddi bir azalış yaşanacak ve bu durum Uzak Doğu ile iş yapmayı zorlaştıracaktır. Türkiye, kolay ulaşılabilir bir ülke olarak ayrı bir fırsat penceresidir. </a:t>
            </a:r>
          </a:p>
        </p:txBody>
      </p:sp>
      <p:sp>
        <p:nvSpPr>
          <p:cNvPr id="8" name="TextBox 5">
            <a:extLst>
              <a:ext uri="{FF2B5EF4-FFF2-40B4-BE49-F238E27FC236}">
                <a16:creationId xmlns:a16="http://schemas.microsoft.com/office/drawing/2014/main" id="{4C23E36C-7A73-4941-855B-9682A2A1EAB6}"/>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1" name="Picture 7">
            <a:extLst>
              <a:ext uri="{FF2B5EF4-FFF2-40B4-BE49-F238E27FC236}">
                <a16:creationId xmlns:a16="http://schemas.microsoft.com/office/drawing/2014/main" id="{F6F43745-741F-4B52-BE7F-4FFFBA8F2A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9264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tr-TR" dirty="0"/>
              <a:t>2.	PANDEMİ SONRASI FIRSATLAR</a:t>
            </a:r>
          </a:p>
        </p:txBody>
      </p:sp>
      <p:sp>
        <p:nvSpPr>
          <p:cNvPr id="5" name="Rectangle 4">
            <a:extLst>
              <a:ext uri="{FF2B5EF4-FFF2-40B4-BE49-F238E27FC236}">
                <a16:creationId xmlns:a16="http://schemas.microsoft.com/office/drawing/2014/main" id="{ABFD3BB4-CCC6-4798-894C-CFD9920D3FF5}"/>
              </a:ext>
            </a:extLst>
          </p:cNvPr>
          <p:cNvSpPr/>
          <p:nvPr/>
        </p:nvSpPr>
        <p:spPr>
          <a:xfrm>
            <a:off x="0" y="5674806"/>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2" name="Rectangle 1">
            <a:extLst>
              <a:ext uri="{FF2B5EF4-FFF2-40B4-BE49-F238E27FC236}">
                <a16:creationId xmlns:a16="http://schemas.microsoft.com/office/drawing/2014/main" id="{EC79293B-F0CA-40B9-92DB-03F57FE681AB}"/>
              </a:ext>
            </a:extLst>
          </p:cNvPr>
          <p:cNvSpPr/>
          <p:nvPr/>
        </p:nvSpPr>
        <p:spPr>
          <a:xfrm>
            <a:off x="838200" y="2114846"/>
            <a:ext cx="10515599" cy="2308324"/>
          </a:xfrm>
          <a:prstGeom prst="rect">
            <a:avLst/>
          </a:prstGeom>
        </p:spPr>
        <p:txBody>
          <a:bodyPr wrap="square">
            <a:spAutoFit/>
          </a:bodyPr>
          <a:lstStyle/>
          <a:p>
            <a:pPr marL="342900" lvl="0" indent="-342900">
              <a:spcAft>
                <a:spcPts val="0"/>
              </a:spcAft>
              <a:buFont typeface="Wingdings" panose="05000000000000000000" pitchFamily="2" charset="2"/>
              <a:buChar char="q"/>
            </a:pPr>
            <a:r>
              <a:rPr lang="tr-TR" dirty="0">
                <a:latin typeface="Calibri" panose="020F0502020204030204" pitchFamily="34" charset="0"/>
                <a:ea typeface="Calibri" panose="020F0502020204030204" pitchFamily="34" charset="0"/>
              </a:rPr>
              <a:t>Diğer taraftan, Covid-19 sonrası dönemde dünya genelinde yükselen hijyen kaygısına yönelik olarak da üreticilerimizin seramik kaplama malzemeleri ve seramik sağlık gereçleri alanında yeterli ve donanımlı ürün portföyü bulunmaktadır. </a:t>
            </a:r>
          </a:p>
          <a:p>
            <a:pPr marL="457200">
              <a:spcAft>
                <a:spcPts val="0"/>
              </a:spcAft>
            </a:pPr>
            <a:endParaRPr lang="tr-TR" dirty="0">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q"/>
            </a:pPr>
            <a:r>
              <a:rPr lang="tr-TR" b="1" dirty="0" err="1">
                <a:latin typeface="Calibri" panose="020F0502020204030204" pitchFamily="34" charset="0"/>
                <a:ea typeface="Calibri" panose="020F0502020204030204" pitchFamily="34" charset="0"/>
              </a:rPr>
              <a:t>Pandemi</a:t>
            </a:r>
            <a:r>
              <a:rPr lang="tr-TR" b="1" dirty="0">
                <a:latin typeface="Calibri" panose="020F0502020204030204" pitchFamily="34" charset="0"/>
                <a:ea typeface="Calibri" panose="020F0502020204030204" pitchFamily="34" charset="0"/>
              </a:rPr>
              <a:t> sonrası coğrafi fırsatlar 2 başlığa ayrılabilir ;</a:t>
            </a:r>
            <a:endParaRPr lang="tr-TR" dirty="0">
              <a:latin typeface="Calibri" panose="020F0502020204030204" pitchFamily="34" charset="0"/>
              <a:ea typeface="Calibri" panose="020F0502020204030204" pitchFamily="34" charset="0"/>
            </a:endParaRPr>
          </a:p>
          <a:p>
            <a:pPr marL="457200">
              <a:spcAft>
                <a:spcPts val="0"/>
              </a:spcAft>
            </a:pPr>
            <a:r>
              <a:rPr lang="tr-TR" b="1" dirty="0">
                <a:latin typeface="Calibri" panose="020F0502020204030204" pitchFamily="34" charset="0"/>
                <a:ea typeface="Calibri" panose="020F0502020204030204" pitchFamily="34" charset="0"/>
              </a:rPr>
              <a:t> </a:t>
            </a:r>
            <a:endParaRPr lang="tr-TR"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tr-TR" dirty="0">
                <a:latin typeface="Calibri" panose="020F0502020204030204" pitchFamily="34" charset="0"/>
                <a:ea typeface="Calibri" panose="020F0502020204030204" pitchFamily="34" charset="0"/>
                <a:cs typeface="Times New Roman" panose="02020603050405020304" pitchFamily="18" charset="0"/>
              </a:rPr>
              <a:t>Mevcut pazarlardan daha fazla pay alma (ABD, AB, Körfez, Kuzey Afrika)</a:t>
            </a:r>
          </a:p>
          <a:p>
            <a:pPr marL="342900" lvl="0" indent="-342900">
              <a:spcAft>
                <a:spcPts val="0"/>
              </a:spcAft>
              <a:buFont typeface="Symbol" panose="05050102010706020507" pitchFamily="18" charset="2"/>
              <a:buChar char=""/>
            </a:pPr>
            <a:r>
              <a:rPr lang="tr-TR" dirty="0">
                <a:latin typeface="Calibri" panose="020F0502020204030204" pitchFamily="34" charset="0"/>
                <a:ea typeface="Calibri" panose="020F0502020204030204" pitchFamily="34" charset="0"/>
                <a:cs typeface="Times New Roman" panose="02020603050405020304" pitchFamily="18" charset="0"/>
              </a:rPr>
              <a:t>Çin ve Uzak Doğu’nun hakim olduğu yeni pazarlama girme (Sahra Altı Afrika Ülkeleri, Hindistan) </a:t>
            </a:r>
          </a:p>
        </p:txBody>
      </p:sp>
      <p:sp>
        <p:nvSpPr>
          <p:cNvPr id="8" name="TextBox 5">
            <a:extLst>
              <a:ext uri="{FF2B5EF4-FFF2-40B4-BE49-F238E27FC236}">
                <a16:creationId xmlns:a16="http://schemas.microsoft.com/office/drawing/2014/main" id="{D0699CC4-62F6-4CD5-8D3E-E401C8BD0847}"/>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1" name="Picture 7">
            <a:extLst>
              <a:ext uri="{FF2B5EF4-FFF2-40B4-BE49-F238E27FC236}">
                <a16:creationId xmlns:a16="http://schemas.microsoft.com/office/drawing/2014/main" id="{E05DA370-5263-4559-8556-76FABBC11F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208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r>
              <a:rPr lang="tr-TR" dirty="0"/>
              <a:t>3.	KÜRESEL TEDARİKTEN DAHA FAZLA PAY 	ALINMASI İÇİN YAPILMASI GEREKENLER</a:t>
            </a:r>
          </a:p>
        </p:txBody>
      </p:sp>
      <p:sp>
        <p:nvSpPr>
          <p:cNvPr id="5" name="Rectangle 4">
            <a:extLst>
              <a:ext uri="{FF2B5EF4-FFF2-40B4-BE49-F238E27FC236}">
                <a16:creationId xmlns:a16="http://schemas.microsoft.com/office/drawing/2014/main" id="{ABFD3BB4-CCC6-4798-894C-CFD9920D3FF5}"/>
              </a:ext>
            </a:extLst>
          </p:cNvPr>
          <p:cNvSpPr/>
          <p:nvPr/>
        </p:nvSpPr>
        <p:spPr>
          <a:xfrm>
            <a:off x="0" y="5739493"/>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2" name="Rectangle 1">
            <a:extLst>
              <a:ext uri="{FF2B5EF4-FFF2-40B4-BE49-F238E27FC236}">
                <a16:creationId xmlns:a16="http://schemas.microsoft.com/office/drawing/2014/main" id="{67CEADF3-D9F1-4D6B-B235-A9C59D7BA617}"/>
              </a:ext>
            </a:extLst>
          </p:cNvPr>
          <p:cNvSpPr/>
          <p:nvPr/>
        </p:nvSpPr>
        <p:spPr>
          <a:xfrm>
            <a:off x="838200" y="1903555"/>
            <a:ext cx="10515599" cy="2862322"/>
          </a:xfrm>
          <a:prstGeom prst="rect">
            <a:avLst/>
          </a:prstGeom>
        </p:spPr>
        <p:txBody>
          <a:bodyPr wrap="square">
            <a:spAutoFit/>
          </a:bodyPr>
          <a:lstStyle/>
          <a:p>
            <a:pPr lvl="0">
              <a:spcAft>
                <a:spcPts val="0"/>
              </a:spcAft>
            </a:pPr>
            <a:r>
              <a:rPr lang="tr-TR" b="1" dirty="0">
                <a:solidFill>
                  <a:srgbClr val="C00000"/>
                </a:solidFill>
                <a:latin typeface="Calibri" panose="020F0502020204030204" pitchFamily="34" charset="0"/>
                <a:ea typeface="Calibri" panose="020F0502020204030204" pitchFamily="34" charset="0"/>
              </a:rPr>
              <a:t>a. ENERJİ MALİYETLERİ :</a:t>
            </a:r>
            <a:endParaRPr lang="tr-TR" dirty="0">
              <a:solidFill>
                <a:srgbClr val="C00000"/>
              </a:solidFill>
              <a:latin typeface="Calibri" panose="020F0502020204030204" pitchFamily="34" charset="0"/>
              <a:ea typeface="Calibri" panose="020F0502020204030204" pitchFamily="34" charset="0"/>
            </a:endParaRPr>
          </a:p>
          <a:p>
            <a:pPr lvl="0">
              <a:spcAft>
                <a:spcPts val="0"/>
              </a:spcAft>
            </a:pPr>
            <a:endParaRPr lang="tr-TR" b="1" dirty="0">
              <a:latin typeface="Calibri" panose="020F0502020204030204" pitchFamily="34" charset="0"/>
              <a:ea typeface="Calibri" panose="020F0502020204030204" pitchFamily="34" charset="0"/>
            </a:endParaRPr>
          </a:p>
          <a:p>
            <a:pPr lvl="0" algn="just">
              <a:spcAft>
                <a:spcPts val="0"/>
              </a:spcAft>
            </a:pPr>
            <a:r>
              <a:rPr lang="tr-TR" dirty="0">
                <a:latin typeface="Calibri" panose="020F0502020204030204" pitchFamily="34" charset="0"/>
                <a:ea typeface="Calibri" panose="020F0502020204030204" pitchFamily="34" charset="0"/>
              </a:rPr>
              <a:t>Seramik sektöründe enerji önemli bir maliyet kalemidir. Uluslararası rekabet gücünün kaybolmaması için enerji maliyetlerinin rakip ülkeler seviyesine gelmesi gereklidir. Mevcut şartlarda yapılan son indirim bir miktar rahatlama sağlamış olsa da ülkemiz hala sanayide kullanılan doğalgazda pahalıdır. Son raporlar bunu göstermektedir. (</a:t>
            </a:r>
            <a:r>
              <a:rPr lang="tr-TR" dirty="0" err="1">
                <a:latin typeface="Calibri" panose="020F0502020204030204" pitchFamily="34" charset="0"/>
                <a:ea typeface="Calibri" panose="020F0502020204030204" pitchFamily="34" charset="0"/>
              </a:rPr>
              <a:t>TransPasifik</a:t>
            </a:r>
            <a:r>
              <a:rPr lang="tr-TR" dirty="0">
                <a:latin typeface="Calibri" panose="020F0502020204030204" pitchFamily="34" charset="0"/>
                <a:ea typeface="Calibri" panose="020F0502020204030204" pitchFamily="34" charset="0"/>
              </a:rPr>
              <a:t> Enerji-2019 / </a:t>
            </a:r>
            <a:r>
              <a:rPr lang="tr-TR" dirty="0" err="1">
                <a:latin typeface="Calibri" panose="020F0502020204030204" pitchFamily="34" charset="0"/>
                <a:ea typeface="Calibri" panose="020F0502020204030204" pitchFamily="34" charset="0"/>
              </a:rPr>
              <a:t>A+Plus</a:t>
            </a:r>
            <a:r>
              <a:rPr lang="tr-TR" dirty="0">
                <a:latin typeface="Calibri" panose="020F0502020204030204" pitchFamily="34" charset="0"/>
                <a:ea typeface="Calibri" panose="020F0502020204030204" pitchFamily="34" charset="0"/>
              </a:rPr>
              <a:t> Enerji – 2020)</a:t>
            </a:r>
          </a:p>
          <a:p>
            <a:pPr lvl="0" algn="just">
              <a:spcAft>
                <a:spcPts val="0"/>
              </a:spcAft>
            </a:pPr>
            <a:endParaRPr lang="tr-TR" b="1" dirty="0">
              <a:latin typeface="Calibri" panose="020F0502020204030204" pitchFamily="34" charset="0"/>
              <a:ea typeface="Calibri" panose="020F0502020204030204" pitchFamily="34" charset="0"/>
            </a:endParaRPr>
          </a:p>
          <a:p>
            <a:pPr lvl="0" algn="just">
              <a:spcAft>
                <a:spcPts val="0"/>
              </a:spcAft>
            </a:pPr>
            <a:r>
              <a:rPr lang="tr-TR" b="1" dirty="0">
                <a:latin typeface="Calibri" panose="020F0502020204030204" pitchFamily="34" charset="0"/>
                <a:ea typeface="Calibri" panose="020F0502020204030204" pitchFamily="34" charset="0"/>
              </a:rPr>
              <a:t>Enerji maliyeti iyileştirmesinin </a:t>
            </a:r>
            <a:r>
              <a:rPr lang="tr-TR" b="1" dirty="0" err="1">
                <a:latin typeface="Calibri" panose="020F0502020204030204" pitchFamily="34" charset="0"/>
                <a:ea typeface="Calibri" panose="020F0502020204030204" pitchFamily="34" charset="0"/>
              </a:rPr>
              <a:t>Botaş</a:t>
            </a:r>
            <a:r>
              <a:rPr lang="tr-TR" b="1" dirty="0">
                <a:latin typeface="Calibri" panose="020F0502020204030204" pitchFamily="34" charset="0"/>
                <a:ea typeface="Calibri" panose="020F0502020204030204" pitchFamily="34" charset="0"/>
              </a:rPr>
              <a:t> tarafından fiyat indirimi ile yapılabilmesi mümkündür. Buna ilave olarak özel sektörün LNG ithalatı yapabilmesi için gerekli alt yapı ihtiyaçlarının hızla tamamlanması da bir diğer alternatif çözüm olacaktır. </a:t>
            </a:r>
            <a:endParaRPr lang="tr-TR" dirty="0">
              <a:latin typeface="Calibri" panose="020F0502020204030204" pitchFamily="34" charset="0"/>
              <a:ea typeface="Calibri" panose="020F0502020204030204" pitchFamily="34" charset="0"/>
            </a:endParaRPr>
          </a:p>
        </p:txBody>
      </p:sp>
      <p:sp>
        <p:nvSpPr>
          <p:cNvPr id="8" name="TextBox 5">
            <a:extLst>
              <a:ext uri="{FF2B5EF4-FFF2-40B4-BE49-F238E27FC236}">
                <a16:creationId xmlns:a16="http://schemas.microsoft.com/office/drawing/2014/main" id="{09C275FD-3915-4DE3-9EEF-A04BD5992AF1}"/>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1" name="Picture 7">
            <a:extLst>
              <a:ext uri="{FF2B5EF4-FFF2-40B4-BE49-F238E27FC236}">
                <a16:creationId xmlns:a16="http://schemas.microsoft.com/office/drawing/2014/main" id="{8F577723-2B1E-42F8-B2B9-30C5E07124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310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r>
              <a:rPr lang="tr-TR" dirty="0"/>
              <a:t>3.	KÜRESEL TEDARİKTEN DAHA FAZLA PAY 	ALINMASI İÇİN YAPILMASI GEREKENLER</a:t>
            </a:r>
          </a:p>
        </p:txBody>
      </p:sp>
      <p:sp>
        <p:nvSpPr>
          <p:cNvPr id="5" name="Rectangle 4">
            <a:extLst>
              <a:ext uri="{FF2B5EF4-FFF2-40B4-BE49-F238E27FC236}">
                <a16:creationId xmlns:a16="http://schemas.microsoft.com/office/drawing/2014/main" id="{ABFD3BB4-CCC6-4798-894C-CFD9920D3FF5}"/>
              </a:ext>
            </a:extLst>
          </p:cNvPr>
          <p:cNvSpPr/>
          <p:nvPr/>
        </p:nvSpPr>
        <p:spPr>
          <a:xfrm>
            <a:off x="0" y="5713367"/>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2" name="Rectangle 1">
            <a:extLst>
              <a:ext uri="{FF2B5EF4-FFF2-40B4-BE49-F238E27FC236}">
                <a16:creationId xmlns:a16="http://schemas.microsoft.com/office/drawing/2014/main" id="{67CEADF3-D9F1-4D6B-B235-A9C59D7BA617}"/>
              </a:ext>
            </a:extLst>
          </p:cNvPr>
          <p:cNvSpPr/>
          <p:nvPr/>
        </p:nvSpPr>
        <p:spPr>
          <a:xfrm>
            <a:off x="838200" y="1903555"/>
            <a:ext cx="10515599" cy="3416320"/>
          </a:xfrm>
          <a:prstGeom prst="rect">
            <a:avLst/>
          </a:prstGeom>
        </p:spPr>
        <p:txBody>
          <a:bodyPr wrap="square">
            <a:spAutoFit/>
          </a:bodyPr>
          <a:lstStyle/>
          <a:p>
            <a:pPr lvl="0"/>
            <a:r>
              <a:rPr lang="tr-TR" b="1" dirty="0">
                <a:solidFill>
                  <a:srgbClr val="C00000"/>
                </a:solidFill>
              </a:rPr>
              <a:t>b. LOJİSTİK ALTYAPISI :</a:t>
            </a:r>
            <a:endParaRPr lang="tr-TR" dirty="0">
              <a:solidFill>
                <a:srgbClr val="C00000"/>
              </a:solidFill>
            </a:endParaRPr>
          </a:p>
          <a:p>
            <a:endParaRPr lang="tr-TR" b="1" dirty="0"/>
          </a:p>
          <a:p>
            <a:pPr algn="just"/>
            <a:r>
              <a:rPr lang="tr-TR" dirty="0"/>
              <a:t>Tüm dünyada e-ticaret hızla artmaktadır. Banyo ürünleri de bu artıştan pay almaya başlamıştır. Gerek </a:t>
            </a:r>
            <a:r>
              <a:rPr lang="tr-TR" dirty="0" err="1"/>
              <a:t>showroom</a:t>
            </a:r>
            <a:r>
              <a:rPr lang="tr-TR" dirty="0"/>
              <a:t> hizmeti veren alıcılar, gerekse e-ticaretin büyümesi için AB ve ABD’de lojistik hizmeti sunulabilmesi gereklidir. Bu 3 şekilde olabilir ;</a:t>
            </a:r>
          </a:p>
          <a:p>
            <a:pPr lvl="0" algn="just"/>
            <a:endParaRPr lang="tr-TR" b="1" dirty="0"/>
          </a:p>
          <a:p>
            <a:pPr marL="285750" lvl="0" indent="-285750" algn="just">
              <a:buFont typeface="Wingdings" panose="05000000000000000000" pitchFamily="2" charset="2"/>
              <a:buChar char="§"/>
            </a:pPr>
            <a:r>
              <a:rPr lang="tr-TR" b="1" dirty="0"/>
              <a:t>Kamu desteği ile TİM öncülüğünde Lojistik Merkezleri kurulabilir</a:t>
            </a:r>
          </a:p>
          <a:p>
            <a:pPr marL="285750" lvl="0" indent="-285750" algn="just">
              <a:buFont typeface="Wingdings" panose="05000000000000000000" pitchFamily="2" charset="2"/>
              <a:buChar char="§"/>
            </a:pPr>
            <a:endParaRPr lang="tr-TR" dirty="0"/>
          </a:p>
          <a:p>
            <a:pPr marL="285750" lvl="0" indent="-285750" algn="just">
              <a:buFont typeface="Wingdings" panose="05000000000000000000" pitchFamily="2" charset="2"/>
              <a:buChar char="§"/>
            </a:pPr>
            <a:r>
              <a:rPr lang="tr-TR" b="1" dirty="0"/>
              <a:t>Kamu desteği ile TİM öncülüğünde lojistik organizasyonu kurularak hedef pazarlardaki yerel lojistik şirketlerden daha düşük maliyetle hizmet alınması sağlanabilir (Ölçek ekonomisi)</a:t>
            </a:r>
            <a:endParaRPr lang="tr-TR" dirty="0"/>
          </a:p>
          <a:p>
            <a:pPr marL="285750" lvl="0" indent="-285750" algn="just">
              <a:buFont typeface="Wingdings" panose="05000000000000000000" pitchFamily="2" charset="2"/>
              <a:buChar char="§"/>
            </a:pPr>
            <a:endParaRPr lang="tr-TR" b="1" dirty="0"/>
          </a:p>
          <a:p>
            <a:pPr marL="285750" lvl="0" indent="-285750" algn="just">
              <a:buFont typeface="Wingdings" panose="05000000000000000000" pitchFamily="2" charset="2"/>
              <a:buChar char="§"/>
            </a:pPr>
            <a:r>
              <a:rPr lang="tr-TR" b="1" dirty="0"/>
              <a:t>Kendi başına yurtdışından lojistik hizmeti alacak üretici/ihracatçılara yönelik ihracat destekleri verilebilir. </a:t>
            </a:r>
            <a:endParaRPr lang="tr-TR" dirty="0"/>
          </a:p>
        </p:txBody>
      </p:sp>
      <p:sp>
        <p:nvSpPr>
          <p:cNvPr id="8" name="TextBox 5">
            <a:extLst>
              <a:ext uri="{FF2B5EF4-FFF2-40B4-BE49-F238E27FC236}">
                <a16:creationId xmlns:a16="http://schemas.microsoft.com/office/drawing/2014/main" id="{6D2EDC86-0678-4BBD-81DD-07969FA53357}"/>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1" name="Picture 7">
            <a:extLst>
              <a:ext uri="{FF2B5EF4-FFF2-40B4-BE49-F238E27FC236}">
                <a16:creationId xmlns:a16="http://schemas.microsoft.com/office/drawing/2014/main" id="{F27AD5FD-F73C-4A17-9B44-E83CECA162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611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r>
              <a:rPr lang="tr-TR" dirty="0"/>
              <a:t>3.	KÜRESEL TEDARİKTEN DAHA FAZLA PAY 	ALINMASI İÇİN YAPILMASI GEREKENLER</a:t>
            </a:r>
          </a:p>
        </p:txBody>
      </p:sp>
      <p:sp>
        <p:nvSpPr>
          <p:cNvPr id="5" name="Rectangle 4">
            <a:extLst>
              <a:ext uri="{FF2B5EF4-FFF2-40B4-BE49-F238E27FC236}">
                <a16:creationId xmlns:a16="http://schemas.microsoft.com/office/drawing/2014/main" id="{ABFD3BB4-CCC6-4798-894C-CFD9920D3FF5}"/>
              </a:ext>
            </a:extLst>
          </p:cNvPr>
          <p:cNvSpPr/>
          <p:nvPr/>
        </p:nvSpPr>
        <p:spPr>
          <a:xfrm>
            <a:off x="0" y="5713366"/>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2" name="Rectangle 1">
            <a:extLst>
              <a:ext uri="{FF2B5EF4-FFF2-40B4-BE49-F238E27FC236}">
                <a16:creationId xmlns:a16="http://schemas.microsoft.com/office/drawing/2014/main" id="{67CEADF3-D9F1-4D6B-B235-A9C59D7BA617}"/>
              </a:ext>
            </a:extLst>
          </p:cNvPr>
          <p:cNvSpPr/>
          <p:nvPr/>
        </p:nvSpPr>
        <p:spPr>
          <a:xfrm>
            <a:off x="838201" y="2036720"/>
            <a:ext cx="10515599" cy="2585323"/>
          </a:xfrm>
          <a:prstGeom prst="rect">
            <a:avLst/>
          </a:prstGeom>
        </p:spPr>
        <p:txBody>
          <a:bodyPr wrap="square">
            <a:spAutoFit/>
          </a:bodyPr>
          <a:lstStyle/>
          <a:p>
            <a:r>
              <a:rPr lang="tr-TR" b="1" dirty="0">
                <a:solidFill>
                  <a:srgbClr val="C00000"/>
                </a:solidFill>
              </a:rPr>
              <a:t>c. SERBEST TİCARET ANLAŞMALARI :</a:t>
            </a:r>
          </a:p>
          <a:p>
            <a:r>
              <a:rPr lang="tr-TR" dirty="0"/>
              <a:t>ABD ve AB dışındaki yeni hedef pazarlara yönelik </a:t>
            </a:r>
            <a:r>
              <a:rPr lang="tr-TR" dirty="0" err="1"/>
              <a:t>STA’ların</a:t>
            </a:r>
            <a:r>
              <a:rPr lang="tr-TR" dirty="0"/>
              <a:t> tamamlanması, daha fazla pazar payı almamız için son derece önemlidir. Özellikle ana pazarlarımızdan birisi olan </a:t>
            </a:r>
            <a:r>
              <a:rPr lang="tr-TR" b="1" dirty="0"/>
              <a:t>Birleşik Krallık ile </a:t>
            </a:r>
            <a:r>
              <a:rPr lang="tr-TR" b="1" dirty="0" err="1"/>
              <a:t>Brexit</a:t>
            </a:r>
            <a:r>
              <a:rPr lang="tr-TR" b="1" dirty="0"/>
              <a:t> öncesi STA </a:t>
            </a:r>
            <a:r>
              <a:rPr lang="tr-TR" b="1" dirty="0" err="1"/>
              <a:t>nın</a:t>
            </a:r>
            <a:r>
              <a:rPr lang="tr-TR" b="1" dirty="0"/>
              <a:t> tamamlanması </a:t>
            </a:r>
            <a:r>
              <a:rPr lang="tr-TR" dirty="0"/>
              <a:t>çok önemlidir.</a:t>
            </a:r>
          </a:p>
          <a:p>
            <a:r>
              <a:rPr lang="tr-TR" dirty="0"/>
              <a:t> </a:t>
            </a:r>
          </a:p>
          <a:p>
            <a:pPr lvl="0"/>
            <a:r>
              <a:rPr lang="tr-TR" b="1" dirty="0">
                <a:solidFill>
                  <a:srgbClr val="C00000"/>
                </a:solidFill>
              </a:rPr>
              <a:t>d. İNSAN KAYNAKLARI :</a:t>
            </a:r>
            <a:endParaRPr lang="tr-TR" dirty="0">
              <a:solidFill>
                <a:srgbClr val="C00000"/>
              </a:solidFill>
            </a:endParaRPr>
          </a:p>
          <a:p>
            <a:r>
              <a:rPr lang="tr-TR" b="1" dirty="0"/>
              <a:t>Seramik ve Malzeme Meslek Liselerinin</a:t>
            </a:r>
            <a:r>
              <a:rPr lang="tr-TR" dirty="0"/>
              <a:t> açılması sektörün gelecekteki nitelikli mavi yaka ihtiyacını organize edecektir. İlave olarak geçmişte olduğu gibi </a:t>
            </a:r>
            <a:r>
              <a:rPr lang="tr-TR" b="1" dirty="0"/>
              <a:t>Meslek Yüksek Okullarında Seramik ve Malzeme Bölümlerinin </a:t>
            </a:r>
            <a:r>
              <a:rPr lang="tr-TR" dirty="0"/>
              <a:t>tekrar açılması da orta kademe tekniker teknisyen ihtiyacı için şart olmuştur. </a:t>
            </a:r>
          </a:p>
        </p:txBody>
      </p:sp>
      <p:sp>
        <p:nvSpPr>
          <p:cNvPr id="8" name="TextBox 5">
            <a:extLst>
              <a:ext uri="{FF2B5EF4-FFF2-40B4-BE49-F238E27FC236}">
                <a16:creationId xmlns:a16="http://schemas.microsoft.com/office/drawing/2014/main" id="{920C9BC1-DC7D-489B-885A-C572303DA3FA}"/>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1" name="Picture 7">
            <a:extLst>
              <a:ext uri="{FF2B5EF4-FFF2-40B4-BE49-F238E27FC236}">
                <a16:creationId xmlns:a16="http://schemas.microsoft.com/office/drawing/2014/main" id="{8941BA60-CBBC-4245-86CD-9A9C66CB3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330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tr-TR" dirty="0"/>
              <a:t>4.	ACİL ÇÖZÜM GEREKTİREN KONULAR</a:t>
            </a:r>
          </a:p>
        </p:txBody>
      </p:sp>
      <p:sp>
        <p:nvSpPr>
          <p:cNvPr id="5" name="Rectangle 4">
            <a:extLst>
              <a:ext uri="{FF2B5EF4-FFF2-40B4-BE49-F238E27FC236}">
                <a16:creationId xmlns:a16="http://schemas.microsoft.com/office/drawing/2014/main" id="{ABFD3BB4-CCC6-4798-894C-CFD9920D3FF5}"/>
              </a:ext>
            </a:extLst>
          </p:cNvPr>
          <p:cNvSpPr/>
          <p:nvPr/>
        </p:nvSpPr>
        <p:spPr>
          <a:xfrm>
            <a:off x="0" y="5730784"/>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2" name="Rectangle 1">
            <a:extLst>
              <a:ext uri="{FF2B5EF4-FFF2-40B4-BE49-F238E27FC236}">
                <a16:creationId xmlns:a16="http://schemas.microsoft.com/office/drawing/2014/main" id="{400660CD-427C-4B76-B079-CEBB1314D08D}"/>
              </a:ext>
            </a:extLst>
          </p:cNvPr>
          <p:cNvSpPr/>
          <p:nvPr/>
        </p:nvSpPr>
        <p:spPr>
          <a:xfrm>
            <a:off x="838201" y="1846659"/>
            <a:ext cx="10515599" cy="3108543"/>
          </a:xfrm>
          <a:prstGeom prst="rect">
            <a:avLst/>
          </a:prstGeom>
        </p:spPr>
        <p:txBody>
          <a:bodyPr wrap="square">
            <a:spAutoFit/>
          </a:bodyPr>
          <a:lstStyle/>
          <a:p>
            <a:pPr marL="342900" lvl="0" indent="-342900">
              <a:spcAft>
                <a:spcPts val="0"/>
              </a:spcAft>
              <a:buFont typeface="+mj-lt"/>
              <a:buAutoNum type="alphaLcPeriod"/>
            </a:pPr>
            <a:r>
              <a:rPr lang="tr-TR" b="1" dirty="0">
                <a:solidFill>
                  <a:srgbClr val="C00000"/>
                </a:solidFill>
                <a:latin typeface="Calibri" panose="020F0502020204030204" pitchFamily="34" charset="0"/>
                <a:ea typeface="Calibri" panose="020F0502020204030204" pitchFamily="34" charset="0"/>
              </a:rPr>
              <a:t>MESLEKTA KAZANMA GÜCÜ KAYBI YÖNETMELİĞİ :</a:t>
            </a:r>
          </a:p>
          <a:p>
            <a:pPr lvl="0">
              <a:spcAft>
                <a:spcPts val="0"/>
              </a:spcAft>
            </a:pPr>
            <a:endParaRPr lang="tr-TR" dirty="0">
              <a:solidFill>
                <a:srgbClr val="C00000"/>
              </a:solidFill>
              <a:latin typeface="Calibri" panose="020F0502020204030204" pitchFamily="34" charset="0"/>
              <a:ea typeface="Calibri" panose="020F0502020204030204" pitchFamily="34" charset="0"/>
            </a:endParaRPr>
          </a:p>
          <a:p>
            <a:pPr lvl="0" algn="just">
              <a:spcAft>
                <a:spcPts val="0"/>
              </a:spcAft>
            </a:pPr>
            <a:r>
              <a:rPr lang="tr-TR" sz="1600" dirty="0">
                <a:latin typeface="Calibri" panose="020F0502020204030204" pitchFamily="34" charset="0"/>
                <a:ea typeface="Calibri" panose="020F0502020204030204" pitchFamily="34" charset="0"/>
              </a:rPr>
              <a:t>Yürürlükte olan Meslekte Kazanma Gücü Kaybı Yönetmeliği, Akciğer Hastalıkları alanında Dünyanın tamamı ile ters bir ölçüm metodu kullanmaktadır. Bu da hiçbir fonksiyon kaybı olmayan çalışanlara yönelik tazminatlar ve Sosyal Güvenlik Yükleri doğurmaktadır. Avukatlarca önemli bir gelir kapısı olarak görülen bu alanda dava rakamları işletmeleri finansal olarak zora sokacak büyüklüktedir. </a:t>
            </a:r>
            <a:r>
              <a:rPr lang="tr-TR" sz="1600" b="1" dirty="0">
                <a:latin typeface="Calibri" panose="020F0502020204030204" pitchFamily="34" charset="0"/>
                <a:ea typeface="Calibri" panose="020F0502020204030204" pitchFamily="34" charset="0"/>
              </a:rPr>
              <a:t>Halihazırda 30’a yakın firmada 1.000’e yakın vaka ile sorun iyice büyümüştür ve büyümeye devam etmektedir. </a:t>
            </a:r>
          </a:p>
          <a:p>
            <a:pPr lvl="0" algn="just">
              <a:spcAft>
                <a:spcPts val="0"/>
              </a:spcAft>
            </a:pPr>
            <a:endParaRPr lang="tr-TR" sz="1600" b="1" dirty="0">
              <a:latin typeface="Calibri" panose="020F0502020204030204" pitchFamily="34" charset="0"/>
              <a:ea typeface="Calibri" panose="020F0502020204030204" pitchFamily="34" charset="0"/>
            </a:endParaRPr>
          </a:p>
          <a:p>
            <a:pPr lvl="0" algn="just">
              <a:spcAft>
                <a:spcPts val="0"/>
              </a:spcAft>
            </a:pPr>
            <a:r>
              <a:rPr lang="tr-TR" sz="1600" dirty="0">
                <a:latin typeface="Calibri" panose="020F0502020204030204" pitchFamily="34" charset="0"/>
                <a:ea typeface="Calibri" panose="020F0502020204030204" pitchFamily="34" charset="0"/>
              </a:rPr>
              <a:t>Bu konuda çalışmalar başlamıştır, ancak </a:t>
            </a:r>
            <a:r>
              <a:rPr lang="tr-TR" sz="1600" dirty="0" err="1">
                <a:latin typeface="Calibri" panose="020F0502020204030204" pitchFamily="34" charset="0"/>
                <a:ea typeface="Calibri" panose="020F0502020204030204" pitchFamily="34" charset="0"/>
              </a:rPr>
              <a:t>pandemi</a:t>
            </a:r>
            <a:r>
              <a:rPr lang="tr-TR" sz="1600" dirty="0">
                <a:latin typeface="Calibri" panose="020F0502020204030204" pitchFamily="34" charset="0"/>
                <a:ea typeface="Calibri" panose="020F0502020204030204" pitchFamily="34" charset="0"/>
              </a:rPr>
              <a:t> nedeniyle kesintiye uğrayan </a:t>
            </a:r>
            <a:r>
              <a:rPr lang="tr-TR" sz="1600">
                <a:latin typeface="Calibri" panose="020F0502020204030204" pitchFamily="34" charset="0"/>
                <a:ea typeface="Calibri" panose="020F0502020204030204" pitchFamily="34" charset="0"/>
              </a:rPr>
              <a:t>çalışmalar sonuçlanmamıştır.</a:t>
            </a:r>
            <a:r>
              <a:rPr lang="tr-TR" sz="1600" dirty="0">
                <a:latin typeface="Calibri" panose="020F0502020204030204" pitchFamily="34" charset="0"/>
                <a:ea typeface="Calibri" panose="020F0502020204030204" pitchFamily="34" charset="0"/>
              </a:rPr>
              <a:t> Bu hatalı yönetmelik yüzünden açılan davaların şirket bilançolarına verdiği zarar çok büyüktür. Şirketlerin kredibilitelerini etkilemektedir. </a:t>
            </a:r>
            <a:r>
              <a:rPr lang="tr-TR" sz="1600" b="1" dirty="0">
                <a:latin typeface="Calibri" panose="020F0502020204030204" pitchFamily="34" charset="0"/>
                <a:ea typeface="Calibri" panose="020F0502020204030204" pitchFamily="34" charset="0"/>
              </a:rPr>
              <a:t>Sektörün olası kapanma ve yurt dışına taşınma risklerinden arındırılması için “Meslekte kazanma Gücü Kaybı” yönetmeliğinin dünya ile uyumlu hale gelmesi şarttır. </a:t>
            </a:r>
          </a:p>
        </p:txBody>
      </p:sp>
      <p:sp>
        <p:nvSpPr>
          <p:cNvPr id="8" name="TextBox 5">
            <a:extLst>
              <a:ext uri="{FF2B5EF4-FFF2-40B4-BE49-F238E27FC236}">
                <a16:creationId xmlns:a16="http://schemas.microsoft.com/office/drawing/2014/main" id="{30A3FA06-186E-43B5-A8D5-BA7190C4E4B9}"/>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1" name="Picture 7">
            <a:extLst>
              <a:ext uri="{FF2B5EF4-FFF2-40B4-BE49-F238E27FC236}">
                <a16:creationId xmlns:a16="http://schemas.microsoft.com/office/drawing/2014/main" id="{05A726DF-397E-4460-9BC3-8EE64A4FB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09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tr-TR" dirty="0"/>
              <a:t>4.	ACİL ÇÖZÜM GEREKTİREN KONULAR</a:t>
            </a:r>
          </a:p>
        </p:txBody>
      </p:sp>
      <p:sp>
        <p:nvSpPr>
          <p:cNvPr id="5" name="Rectangle 4">
            <a:extLst>
              <a:ext uri="{FF2B5EF4-FFF2-40B4-BE49-F238E27FC236}">
                <a16:creationId xmlns:a16="http://schemas.microsoft.com/office/drawing/2014/main" id="{ABFD3BB4-CCC6-4798-894C-CFD9920D3FF5}"/>
              </a:ext>
            </a:extLst>
          </p:cNvPr>
          <p:cNvSpPr/>
          <p:nvPr/>
        </p:nvSpPr>
        <p:spPr>
          <a:xfrm>
            <a:off x="0" y="5730784"/>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2" name="Rectangle 1">
            <a:extLst>
              <a:ext uri="{FF2B5EF4-FFF2-40B4-BE49-F238E27FC236}">
                <a16:creationId xmlns:a16="http://schemas.microsoft.com/office/drawing/2014/main" id="{5B23C04B-31D7-43B8-9740-A0A48424EE7B}"/>
              </a:ext>
            </a:extLst>
          </p:cNvPr>
          <p:cNvSpPr/>
          <p:nvPr/>
        </p:nvSpPr>
        <p:spPr>
          <a:xfrm>
            <a:off x="838200" y="2235385"/>
            <a:ext cx="10436441" cy="1200329"/>
          </a:xfrm>
          <a:prstGeom prst="rect">
            <a:avLst/>
          </a:prstGeom>
        </p:spPr>
        <p:txBody>
          <a:bodyPr wrap="square">
            <a:spAutoFit/>
          </a:bodyPr>
          <a:lstStyle/>
          <a:p>
            <a:pPr lvl="0">
              <a:spcAft>
                <a:spcPts val="0"/>
              </a:spcAft>
            </a:pPr>
            <a:r>
              <a:rPr lang="tr-TR" b="1" dirty="0">
                <a:solidFill>
                  <a:srgbClr val="C00000"/>
                </a:solidFill>
                <a:latin typeface="Calibri" panose="020F0502020204030204" pitchFamily="34" charset="0"/>
                <a:ea typeface="Calibri" panose="020F0502020204030204" pitchFamily="34" charset="0"/>
              </a:rPr>
              <a:t>b. HAMMADE KAYNAKLARI :</a:t>
            </a:r>
          </a:p>
          <a:p>
            <a:pPr lvl="0">
              <a:spcAft>
                <a:spcPts val="0"/>
              </a:spcAft>
            </a:pPr>
            <a:endParaRPr lang="tr-TR" b="1" dirty="0">
              <a:latin typeface="Calibri" panose="020F0502020204030204" pitchFamily="34" charset="0"/>
              <a:ea typeface="Calibri" panose="020F0502020204030204" pitchFamily="34" charset="0"/>
            </a:endParaRPr>
          </a:p>
          <a:p>
            <a:pPr lvl="0" algn="just">
              <a:spcAft>
                <a:spcPts val="0"/>
              </a:spcAft>
            </a:pPr>
            <a:r>
              <a:rPr lang="tr-TR" dirty="0">
                <a:latin typeface="Calibri" panose="020F0502020204030204" pitchFamily="34" charset="0"/>
                <a:ea typeface="Calibri" panose="020F0502020204030204" pitchFamily="34" charset="0"/>
              </a:rPr>
              <a:t>Sektörün yerli hammadde kullanması en büyük güçleri arsındadır. Başta Şile yöresindeki kil rezervi olmak üzere hammadde kaynaklarının geleceği ile ilgili belirsiz durumlar sektörün büyümesinin önündeki bir diğer engeldir. </a:t>
            </a:r>
          </a:p>
        </p:txBody>
      </p:sp>
      <p:sp>
        <p:nvSpPr>
          <p:cNvPr id="8" name="TextBox 5">
            <a:extLst>
              <a:ext uri="{FF2B5EF4-FFF2-40B4-BE49-F238E27FC236}">
                <a16:creationId xmlns:a16="http://schemas.microsoft.com/office/drawing/2014/main" id="{167E3520-2051-402B-9B79-3FF9A702C924}"/>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1" name="Picture 7">
            <a:extLst>
              <a:ext uri="{FF2B5EF4-FFF2-40B4-BE49-F238E27FC236}">
                <a16:creationId xmlns:a16="http://schemas.microsoft.com/office/drawing/2014/main" id="{EF6C62F7-6232-45B0-815D-1A8000569D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284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tr-TR" dirty="0"/>
              <a:t>5.	SONUÇ</a:t>
            </a:r>
          </a:p>
        </p:txBody>
      </p:sp>
      <p:sp>
        <p:nvSpPr>
          <p:cNvPr id="5" name="Rectangle 4">
            <a:extLst>
              <a:ext uri="{FF2B5EF4-FFF2-40B4-BE49-F238E27FC236}">
                <a16:creationId xmlns:a16="http://schemas.microsoft.com/office/drawing/2014/main" id="{ABFD3BB4-CCC6-4798-894C-CFD9920D3FF5}"/>
              </a:ext>
            </a:extLst>
          </p:cNvPr>
          <p:cNvSpPr/>
          <p:nvPr/>
        </p:nvSpPr>
        <p:spPr>
          <a:xfrm>
            <a:off x="0" y="5730784"/>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99008" y="5752601"/>
            <a:ext cx="1008355" cy="1066839"/>
          </a:xfrm>
        </p:spPr>
      </p:pic>
      <p:sp>
        <p:nvSpPr>
          <p:cNvPr id="3" name="Dikdörtgen 2"/>
          <p:cNvSpPr/>
          <p:nvPr/>
        </p:nvSpPr>
        <p:spPr>
          <a:xfrm>
            <a:off x="838200" y="2274838"/>
            <a:ext cx="10515600" cy="2554545"/>
          </a:xfrm>
          <a:prstGeom prst="rect">
            <a:avLst/>
          </a:prstGeom>
        </p:spPr>
        <p:txBody>
          <a:bodyPr wrap="square">
            <a:spAutoFit/>
          </a:bodyPr>
          <a:lstStyle/>
          <a:p>
            <a:pPr>
              <a:defRPr/>
            </a:pPr>
            <a:r>
              <a:rPr lang="tr-TR" altLang="tr-TR" sz="1600" b="1" dirty="0">
                <a:cs typeface="Times New Roman" panose="02020603050405020304" pitchFamily="18" charset="0"/>
              </a:rPr>
              <a:t>Yapılması Gerekenler ve Acil Çözümler sonucunda;</a:t>
            </a:r>
          </a:p>
          <a:p>
            <a:pPr>
              <a:defRPr/>
            </a:pPr>
            <a:endParaRPr lang="tr-TR" altLang="tr-TR" sz="1600" dirty="0">
              <a:cs typeface="Times New Roman" panose="02020603050405020304" pitchFamily="18" charset="0"/>
            </a:endParaRPr>
          </a:p>
          <a:p>
            <a:pPr marL="285750" indent="-285750">
              <a:buFont typeface="Arial" panose="020B0604020202020204" pitchFamily="34" charset="0"/>
              <a:buChar char="•"/>
              <a:defRPr/>
            </a:pPr>
            <a:r>
              <a:rPr lang="tr-TR" altLang="tr-TR" sz="1600" dirty="0">
                <a:cs typeface="Times New Roman" panose="02020603050405020304" pitchFamily="18" charset="0"/>
              </a:rPr>
              <a:t>Seramik Kaplama Malzemesi üretimimiz 200 Milyon m2 artabilir.</a:t>
            </a:r>
          </a:p>
          <a:p>
            <a:pPr marL="285750" indent="-285750">
              <a:buFont typeface="Arial" panose="020B0604020202020204" pitchFamily="34" charset="0"/>
              <a:buChar char="•"/>
              <a:defRPr/>
            </a:pPr>
            <a:r>
              <a:rPr lang="tr-TR" altLang="tr-TR" sz="1600" dirty="0">
                <a:cs typeface="Times New Roman" panose="02020603050405020304" pitchFamily="18" charset="0"/>
              </a:rPr>
              <a:t>Bu artışın tamamı ihracata yönlendirilerek 1,2 Milyar </a:t>
            </a:r>
            <a:r>
              <a:rPr lang="tr-TR" altLang="tr-TR" sz="1600" dirty="0" err="1">
                <a:cs typeface="Times New Roman" panose="02020603050405020304" pitchFamily="18" charset="0"/>
              </a:rPr>
              <a:t>Usd</a:t>
            </a:r>
            <a:r>
              <a:rPr lang="tr-TR" altLang="tr-TR" sz="1600" dirty="0">
                <a:cs typeface="Times New Roman" panose="02020603050405020304" pitchFamily="18" charset="0"/>
              </a:rPr>
              <a:t>  ilave ihracat yapılabilir.</a:t>
            </a:r>
          </a:p>
          <a:p>
            <a:pPr marL="285750" indent="-285750">
              <a:buFont typeface="Arial" panose="020B0604020202020204" pitchFamily="34" charset="0"/>
              <a:buChar char="•"/>
              <a:defRPr/>
            </a:pPr>
            <a:r>
              <a:rPr lang="tr-TR" altLang="tr-TR" sz="1600" dirty="0">
                <a:cs typeface="Times New Roman" panose="02020603050405020304" pitchFamily="18" charset="0"/>
              </a:rPr>
              <a:t>Seramik Sağlık Gereçleri üretimimiz 4 milyon adet artabilir.</a:t>
            </a:r>
          </a:p>
          <a:p>
            <a:pPr marL="285750" indent="-285750">
              <a:buFont typeface="Arial" panose="020B0604020202020204" pitchFamily="34" charset="0"/>
              <a:buChar char="•"/>
              <a:defRPr/>
            </a:pPr>
            <a:r>
              <a:rPr lang="tr-TR" altLang="tr-TR" sz="1600" dirty="0">
                <a:cs typeface="Times New Roman" panose="02020603050405020304" pitchFamily="18" charset="0"/>
              </a:rPr>
              <a:t>Bunun sonucunda 120 Milyon </a:t>
            </a:r>
            <a:r>
              <a:rPr lang="tr-TR" altLang="tr-TR" sz="1600" dirty="0" err="1">
                <a:cs typeface="Times New Roman" panose="02020603050405020304" pitchFamily="18" charset="0"/>
              </a:rPr>
              <a:t>Usd</a:t>
            </a:r>
            <a:r>
              <a:rPr lang="tr-TR" altLang="tr-TR" sz="1600" dirty="0">
                <a:cs typeface="Times New Roman" panose="02020603050405020304" pitchFamily="18" charset="0"/>
              </a:rPr>
              <a:t> ihracat artışı sağlanır.</a:t>
            </a:r>
          </a:p>
          <a:p>
            <a:pPr marL="285750" indent="-285750">
              <a:buFont typeface="Arial" panose="020B0604020202020204" pitchFamily="34" charset="0"/>
              <a:buChar char="•"/>
              <a:defRPr/>
            </a:pPr>
            <a:r>
              <a:rPr lang="tr-TR" altLang="tr-TR" sz="1600" dirty="0">
                <a:cs typeface="Times New Roman" panose="02020603050405020304" pitchFamily="18" charset="0"/>
              </a:rPr>
              <a:t>Diğer Seramik ürünleriyle beraber ihracat toplamda yıllık 2.2 Milyar dolara ulaşabilir.</a:t>
            </a:r>
          </a:p>
          <a:p>
            <a:pPr marL="285750" indent="-285750">
              <a:buFont typeface="Arial" panose="020B0604020202020204" pitchFamily="34" charset="0"/>
              <a:buChar char="•"/>
              <a:defRPr/>
            </a:pPr>
            <a:r>
              <a:rPr lang="tr-TR" altLang="tr-TR" sz="1600" dirty="0">
                <a:cs typeface="Times New Roman" panose="02020603050405020304" pitchFamily="18" charset="0"/>
              </a:rPr>
              <a:t>Bu durumda yıllık 1.75 milyar dolarlık net döviz girdisi sağlanır.</a:t>
            </a:r>
          </a:p>
          <a:p>
            <a:pPr marL="285750" indent="-285750">
              <a:buFont typeface="Arial" panose="020B0604020202020204" pitchFamily="34" charset="0"/>
              <a:buChar char="•"/>
              <a:defRPr/>
            </a:pPr>
            <a:r>
              <a:rPr lang="tr-TR" altLang="tr-TR" sz="1600" dirty="0">
                <a:cs typeface="Times New Roman" panose="02020603050405020304" pitchFamily="18" charset="0"/>
              </a:rPr>
              <a:t>Toplamda 8.500 kişiye ilave  istihdam sağlanır.</a:t>
            </a:r>
          </a:p>
          <a:p>
            <a:pPr marL="285750" indent="-285750">
              <a:buFont typeface="Arial" panose="020B0604020202020204" pitchFamily="34" charset="0"/>
              <a:buChar char="•"/>
              <a:defRPr/>
            </a:pPr>
            <a:r>
              <a:rPr lang="tr-TR" altLang="tr-TR" sz="1600" dirty="0">
                <a:cs typeface="Times New Roman" panose="02020603050405020304" pitchFamily="18" charset="0"/>
              </a:rPr>
              <a:t>Sektöre Yabancı sermaye girişi olursa bu rakamlar daha da artabilir. </a:t>
            </a:r>
          </a:p>
        </p:txBody>
      </p:sp>
      <p:sp>
        <p:nvSpPr>
          <p:cNvPr id="8" name="TextBox 5">
            <a:extLst>
              <a:ext uri="{FF2B5EF4-FFF2-40B4-BE49-F238E27FC236}">
                <a16:creationId xmlns:a16="http://schemas.microsoft.com/office/drawing/2014/main" id="{563C8DCC-44F5-4853-9C41-39C7FA4D61CA}"/>
              </a:ext>
            </a:extLst>
          </p:cNvPr>
          <p:cNvSpPr txBox="1">
            <a:spLocks noChangeArrowheads="1"/>
          </p:cNvSpPr>
          <p:nvPr/>
        </p:nvSpPr>
        <p:spPr bwMode="auto">
          <a:xfrm>
            <a:off x="9422013" y="6454471"/>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1" name="Picture 7">
            <a:extLst>
              <a:ext uri="{FF2B5EF4-FFF2-40B4-BE49-F238E27FC236}">
                <a16:creationId xmlns:a16="http://schemas.microsoft.com/office/drawing/2014/main" id="{841F2B14-8D3C-49E4-BF9A-B43BE294EB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7907" y="5857097"/>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116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91E03-64F6-44F5-A865-07ABE286A92F}"/>
              </a:ext>
            </a:extLst>
          </p:cNvPr>
          <p:cNvSpPr>
            <a:spLocks noGrp="1"/>
          </p:cNvSpPr>
          <p:nvPr>
            <p:ph type="title"/>
          </p:nvPr>
        </p:nvSpPr>
        <p:spPr>
          <a:xfrm>
            <a:off x="838200" y="365125"/>
            <a:ext cx="10515600" cy="13255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tr-TR" dirty="0">
                <a:solidFill>
                  <a:srgbClr val="C00000"/>
                </a:solidFill>
              </a:rPr>
              <a:t>.</a:t>
            </a:r>
          </a:p>
        </p:txBody>
      </p:sp>
      <p:sp>
        <p:nvSpPr>
          <p:cNvPr id="5" name="Rectangle 4">
            <a:extLst>
              <a:ext uri="{FF2B5EF4-FFF2-40B4-BE49-F238E27FC236}">
                <a16:creationId xmlns:a16="http://schemas.microsoft.com/office/drawing/2014/main" id="{ABFD3BB4-CCC6-4798-894C-CFD9920D3FF5}"/>
              </a:ext>
            </a:extLst>
          </p:cNvPr>
          <p:cNvSpPr/>
          <p:nvPr/>
        </p:nvSpPr>
        <p:spPr>
          <a:xfrm>
            <a:off x="0" y="5695950"/>
            <a:ext cx="1219200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TR"/>
          </a:p>
        </p:txBody>
      </p:sp>
      <p:pic>
        <p:nvPicPr>
          <p:cNvPr id="7" name="Content Placeholder 6">
            <a:extLst>
              <a:ext uri="{FF2B5EF4-FFF2-40B4-BE49-F238E27FC236}">
                <a16:creationId xmlns:a16="http://schemas.microsoft.com/office/drawing/2014/main" id="{47F96362-20D9-4F91-892D-36FF887D8C6E}"/>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768326" y="494486"/>
            <a:ext cx="1008355" cy="1066839"/>
          </a:xfrm>
        </p:spPr>
      </p:pic>
      <p:sp>
        <p:nvSpPr>
          <p:cNvPr id="10" name="Rectangle 9">
            <a:extLst>
              <a:ext uri="{FF2B5EF4-FFF2-40B4-BE49-F238E27FC236}">
                <a16:creationId xmlns:a16="http://schemas.microsoft.com/office/drawing/2014/main" id="{132062E7-F3BB-4AC5-9A99-7FFA0F38E3DC}"/>
              </a:ext>
            </a:extLst>
          </p:cNvPr>
          <p:cNvSpPr/>
          <p:nvPr/>
        </p:nvSpPr>
        <p:spPr>
          <a:xfrm>
            <a:off x="838200" y="2688146"/>
            <a:ext cx="10436441" cy="2677656"/>
          </a:xfrm>
          <a:prstGeom prst="rect">
            <a:avLst/>
          </a:prstGeom>
        </p:spPr>
        <p:txBody>
          <a:bodyPr wrap="square">
            <a:spAutoFit/>
          </a:bodyPr>
          <a:lstStyle/>
          <a:p>
            <a:pPr lvl="0" algn="ctr">
              <a:spcAft>
                <a:spcPts val="0"/>
              </a:spcAft>
            </a:pPr>
            <a:r>
              <a:rPr lang="tr-TR" sz="3400" b="1" dirty="0">
                <a:latin typeface="Calibri" panose="020F0502020204030204" pitchFamily="34" charset="0"/>
                <a:ea typeface="Calibri" panose="020F0502020204030204" pitchFamily="34" charset="0"/>
              </a:rPr>
              <a:t>TEŞEKKÜR EDERİZ </a:t>
            </a:r>
          </a:p>
          <a:p>
            <a:pPr lvl="0" algn="ctr">
              <a:spcAft>
                <a:spcPts val="0"/>
              </a:spcAft>
            </a:pPr>
            <a:endParaRPr lang="tr-TR" sz="3400" b="1" dirty="0">
              <a:latin typeface="Calibri" panose="020F0502020204030204" pitchFamily="34" charset="0"/>
              <a:ea typeface="Calibri" panose="020F0502020204030204" pitchFamily="34" charset="0"/>
            </a:endParaRPr>
          </a:p>
          <a:p>
            <a:pPr lvl="0" algn="ctr">
              <a:spcAft>
                <a:spcPts val="0"/>
              </a:spcAft>
            </a:pPr>
            <a:r>
              <a:rPr lang="tr-TR" sz="3400" b="1" dirty="0">
                <a:latin typeface="Calibri" panose="020F0502020204030204" pitchFamily="34" charset="0"/>
                <a:ea typeface="Calibri" panose="020F0502020204030204" pitchFamily="34" charset="0"/>
              </a:rPr>
              <a:t>SAYGILARIMIZLA</a:t>
            </a:r>
          </a:p>
          <a:p>
            <a:pPr lvl="0" algn="ctr">
              <a:spcAft>
                <a:spcPts val="0"/>
              </a:spcAft>
            </a:pPr>
            <a:endParaRPr lang="tr-TR" sz="3400" b="1" dirty="0">
              <a:latin typeface="Calibri" panose="020F0502020204030204" pitchFamily="34" charset="0"/>
              <a:ea typeface="Calibri" panose="020F0502020204030204" pitchFamily="34" charset="0"/>
            </a:endParaRPr>
          </a:p>
          <a:p>
            <a:pPr lvl="0" algn="ctr">
              <a:spcAft>
                <a:spcPts val="0"/>
              </a:spcAft>
            </a:pPr>
            <a:r>
              <a:rPr lang="tr-TR" sz="1600" b="1" dirty="0">
                <a:latin typeface="Calibri" panose="020F0502020204030204" pitchFamily="34" charset="0"/>
                <a:ea typeface="Calibri" panose="020F0502020204030204" pitchFamily="34" charset="0"/>
              </a:rPr>
              <a:t>Erdem ÇENESİZ</a:t>
            </a:r>
          </a:p>
          <a:p>
            <a:pPr lvl="0" algn="ctr">
              <a:spcAft>
                <a:spcPts val="0"/>
              </a:spcAft>
            </a:pPr>
            <a:r>
              <a:rPr lang="tr-TR" sz="1600" b="1" dirty="0">
                <a:latin typeface="Calibri" panose="020F0502020204030204" pitchFamily="34" charset="0"/>
                <a:ea typeface="Calibri" panose="020F0502020204030204" pitchFamily="34" charset="0"/>
              </a:rPr>
              <a:t>Yönetim Kurulu Başkanı</a:t>
            </a:r>
            <a:endParaRPr lang="tr-TR" sz="1600" dirty="0">
              <a:latin typeface="Calibri" panose="020F0502020204030204" pitchFamily="34" charset="0"/>
              <a:ea typeface="Calibri" panose="020F0502020204030204" pitchFamily="34" charset="0"/>
            </a:endParaRPr>
          </a:p>
        </p:txBody>
      </p:sp>
      <p:sp>
        <p:nvSpPr>
          <p:cNvPr id="11" name="TextBox 5">
            <a:extLst>
              <a:ext uri="{FF2B5EF4-FFF2-40B4-BE49-F238E27FC236}">
                <a16:creationId xmlns:a16="http://schemas.microsoft.com/office/drawing/2014/main" id="{E4B049F0-7244-415B-84B1-5FC8896F6CA8}"/>
              </a:ext>
            </a:extLst>
          </p:cNvPr>
          <p:cNvSpPr txBox="1">
            <a:spLocks noChangeArrowheads="1"/>
          </p:cNvSpPr>
          <p:nvPr/>
        </p:nvSpPr>
        <p:spPr bwMode="auto">
          <a:xfrm>
            <a:off x="8388315" y="1238913"/>
            <a:ext cx="263682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400" dirty="0">
                <a:solidFill>
                  <a:schemeClr val="bg1"/>
                </a:solidFill>
                <a:latin typeface="Amazing Grotesk" pitchFamily="2" charset="0"/>
              </a:rPr>
              <a:t>TÜRKİYE SERAMİK FEDERASYONU</a:t>
            </a:r>
          </a:p>
        </p:txBody>
      </p:sp>
      <p:pic>
        <p:nvPicPr>
          <p:cNvPr id="12" name="Picture 7">
            <a:extLst>
              <a:ext uri="{FF2B5EF4-FFF2-40B4-BE49-F238E27FC236}">
                <a16:creationId xmlns:a16="http://schemas.microsoft.com/office/drawing/2014/main" id="{34C19B73-C5EC-4EA3-8B8C-BE0CE4A23E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4547" y="610078"/>
            <a:ext cx="904358" cy="5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672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709</Words>
  <Application>Microsoft Office PowerPoint</Application>
  <PresentationFormat>Geniş ekran</PresentationFormat>
  <Paragraphs>109</Paragraphs>
  <Slides>13</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13</vt:i4>
      </vt:variant>
    </vt:vector>
  </HeadingPairs>
  <TitlesOfParts>
    <vt:vector size="21" baseType="lpstr">
      <vt:lpstr>Amazing Grotesk</vt:lpstr>
      <vt:lpstr>Arial</vt:lpstr>
      <vt:lpstr>Calibri</vt:lpstr>
      <vt:lpstr>Calibri Light</vt:lpstr>
      <vt:lpstr>Symbol</vt:lpstr>
      <vt:lpstr>Times New Roman</vt:lpstr>
      <vt:lpstr>Wingdings</vt:lpstr>
      <vt:lpstr>Office Theme</vt:lpstr>
      <vt:lpstr>PowerPoint Sunusu</vt:lpstr>
      <vt:lpstr>1. SERAMİK SEKTÖRÜNÜN GÜCÜ </vt:lpstr>
      <vt:lpstr>1. SERAMİK SEKTÖRÜNÜN GÜCÜ</vt:lpstr>
      <vt:lpstr>1. SERAMİK SEKTÖRÜNÜN GÜCÜ</vt:lpstr>
      <vt:lpstr>2. PANDEMİ SONRASI FIRSATLAR</vt:lpstr>
      <vt:lpstr>2. PANDEMİ SONRASI FIRSATLAR</vt:lpstr>
      <vt:lpstr>3. KÜRESEL TEDARİKTEN DAHA FAZLA PAY  ALINMASI İÇİN YAPILMASI GEREKENLER</vt:lpstr>
      <vt:lpstr>3. KÜRESEL TEDARİKTEN DAHA FAZLA PAY  ALINMASI İÇİN YAPILMASI GEREKENLER</vt:lpstr>
      <vt:lpstr>3. KÜRESEL TEDARİKTEN DAHA FAZLA PAY  ALINMASI İÇİN YAPILMASI GEREKENLER</vt:lpstr>
      <vt:lpstr>4. ACİL ÇÖZÜM GEREKTİREN KONULAR</vt:lpstr>
      <vt:lpstr>4. ACİL ÇÖZÜM GEREKTİREN KONULAR</vt:lpstr>
      <vt:lpstr>5. SONUÇ</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Erinç Tarhan</dc:creator>
  <cp:lastModifiedBy>Türkiye Seramik Federasyonu</cp:lastModifiedBy>
  <cp:revision>44</cp:revision>
  <dcterms:created xsi:type="dcterms:W3CDTF">2020-07-07T08:04:58Z</dcterms:created>
  <dcterms:modified xsi:type="dcterms:W3CDTF">2020-07-10T09:29:32Z</dcterms:modified>
</cp:coreProperties>
</file>