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72" r:id="rId4"/>
  </p:sldMasterIdLst>
  <p:notesMasterIdLst>
    <p:notesMasterId r:id="rId30"/>
  </p:notesMasterIdLst>
  <p:sldIdLst>
    <p:sldId id="256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6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48" autoAdjust="0"/>
  </p:normalViewPr>
  <p:slideViewPr>
    <p:cSldViewPr snapToGrid="0">
      <p:cViewPr>
        <p:scale>
          <a:sx n="91" d="100"/>
          <a:sy n="91" d="100"/>
        </p:scale>
        <p:origin x="456" y="-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DEBA9-0966-4292-B613-16D309E21183}" type="datetimeFigureOut">
              <a:rPr lang="tr-TR" smtClean="0"/>
              <a:t>26.03.2019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F559C-CB6D-4FFE-8246-87A5ECA8D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718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F559C-CB6D-4FFE-8246-87A5ECA8DE9D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4730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F559C-CB6D-4FFE-8246-87A5ECA8DE9D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6620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oleObject" Target="../embeddings/Microsoft_Excel_Chart1.xls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493D4EDA-58E0-40CC-B3CA-14CDEB349D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xmlns="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AA9EB0BC-A85E-4C26-B355-5DFCEF6CC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3643E56B-BD42-413D-B17D-7958270F5D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96C04F74-9467-4FA5-95DC-8D481A2974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D73DE1C3-5C37-42E9-A3F0-256F193832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A2E7EC3-E07C-46CE-9B25-41865A5068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129" y="4603531"/>
            <a:ext cx="10993549" cy="1946278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/>
            </a:r>
            <a:br>
              <a:rPr lang="tr-TR" sz="3200" b="1" dirty="0" smtClean="0">
                <a:solidFill>
                  <a:schemeClr val="bg1"/>
                </a:solidFill>
              </a:rPr>
            </a:br>
            <a:r>
              <a:rPr lang="tr-TR" sz="3200" b="1" dirty="0">
                <a:solidFill>
                  <a:schemeClr val="bg1"/>
                </a:solidFill>
              </a:rPr>
              <a:t/>
            </a:r>
            <a:br>
              <a:rPr lang="tr-TR" sz="3200" b="1" dirty="0">
                <a:solidFill>
                  <a:schemeClr val="bg1"/>
                </a:solidFill>
              </a:rPr>
            </a:br>
            <a:r>
              <a:rPr lang="tr-TR" sz="3200" b="1" dirty="0" smtClean="0">
                <a:solidFill>
                  <a:schemeClr val="bg1"/>
                </a:solidFill>
              </a:rPr>
              <a:t>SERSA</a:t>
            </a:r>
            <a:r>
              <a:rPr lang="tr-TR" sz="3200" dirty="0">
                <a:solidFill>
                  <a:schemeClr val="bg1"/>
                </a:solidFill>
              </a:rPr>
              <a:t/>
            </a:r>
            <a:br>
              <a:rPr lang="tr-TR" sz="3200" dirty="0">
                <a:solidFill>
                  <a:schemeClr val="bg1"/>
                </a:solidFill>
              </a:rPr>
            </a:br>
            <a:r>
              <a:rPr lang="tr-TR" sz="3200" b="1" dirty="0">
                <a:solidFill>
                  <a:schemeClr val="bg1"/>
                </a:solidFill>
              </a:rPr>
              <a:t>SERAMİK SAĞLIK GEREÇLERİ ÜRETİCİLERİ DERNEĞİ</a:t>
            </a:r>
            <a:r>
              <a:rPr lang="tr-TR" dirty="0">
                <a:solidFill>
                  <a:schemeClr val="bg1"/>
                </a:solidFill>
              </a:rPr>
              <a:t/>
            </a:r>
            <a:br>
              <a:rPr lang="tr-TR" dirty="0">
                <a:solidFill>
                  <a:schemeClr val="bg1"/>
                </a:solidFill>
              </a:rPr>
            </a:br>
            <a:r>
              <a:rPr lang="tr-TR" dirty="0">
                <a:solidFill>
                  <a:schemeClr val="bg1"/>
                </a:solidFill>
              </a:rPr>
              <a:t/>
            </a:r>
            <a:br>
              <a:rPr lang="tr-TR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5"/>
            <a:ext cx="10993546" cy="660285"/>
          </a:xfrm>
        </p:spPr>
        <p:txBody>
          <a:bodyPr>
            <a:noAutofit/>
          </a:bodyPr>
          <a:lstStyle/>
          <a:p>
            <a:pPr algn="ctr"/>
            <a:r>
              <a:rPr lang="tr-TR" sz="1800" b="1" dirty="0">
                <a:solidFill>
                  <a:prstClr val="white"/>
                </a:solidFill>
                <a:ea typeface="+mj-ea"/>
                <a:cs typeface="+mj-cs"/>
              </a:rPr>
              <a:t>2017 - 2019 DÖNEMİ</a:t>
            </a:r>
            <a:r>
              <a:rPr lang="tr-TR" sz="1400" dirty="0">
                <a:solidFill>
                  <a:prstClr val="white"/>
                </a:solidFill>
                <a:ea typeface="+mj-ea"/>
                <a:cs typeface="+mj-cs"/>
              </a:rPr>
              <a:t/>
            </a:r>
            <a:br>
              <a:rPr lang="tr-TR" sz="1400" dirty="0">
                <a:solidFill>
                  <a:prstClr val="white"/>
                </a:solidFill>
                <a:ea typeface="+mj-ea"/>
                <a:cs typeface="+mj-cs"/>
              </a:rPr>
            </a:br>
            <a:r>
              <a:rPr lang="tr-TR" sz="1400" b="1" dirty="0">
                <a:solidFill>
                  <a:prstClr val="white"/>
                </a:solidFill>
                <a:ea typeface="+mj-ea"/>
                <a:cs typeface="+mj-cs"/>
              </a:rPr>
              <a:t>OLAĞAN GENEL KURUL TOPLANTISI</a:t>
            </a:r>
            <a:r>
              <a:rPr lang="tr-TR" sz="1400" dirty="0">
                <a:solidFill>
                  <a:prstClr val="white"/>
                </a:solidFill>
                <a:ea typeface="+mj-ea"/>
                <a:cs typeface="+mj-cs"/>
              </a:rPr>
              <a:t/>
            </a:r>
            <a:br>
              <a:rPr lang="tr-TR" sz="1400" dirty="0">
                <a:solidFill>
                  <a:prstClr val="white"/>
                </a:solidFill>
                <a:ea typeface="+mj-ea"/>
                <a:cs typeface="+mj-cs"/>
              </a:rPr>
            </a:br>
            <a:r>
              <a:rPr lang="tr-TR" sz="1400" b="1" dirty="0">
                <a:solidFill>
                  <a:prstClr val="white"/>
                </a:solidFill>
                <a:ea typeface="+mj-ea"/>
                <a:cs typeface="+mj-cs"/>
              </a:rPr>
              <a:t>05 NİSAN 2019 CUMA</a:t>
            </a:r>
            <a:endParaRPr lang="en-US" sz="1400" dirty="0">
              <a:solidFill>
                <a:srgbClr val="7CEB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1"/>
          <p:cNvSpPr>
            <a:spLocks noGrp="1"/>
          </p:cNvSpPr>
          <p:nvPr>
            <p:ph idx="1"/>
          </p:nvPr>
        </p:nvSpPr>
        <p:spPr>
          <a:xfrm>
            <a:off x="444558" y="1203034"/>
            <a:ext cx="11029615" cy="3678303"/>
          </a:xfrm>
        </p:spPr>
        <p:txBody>
          <a:bodyPr>
            <a:normAutofit/>
          </a:bodyPr>
          <a:lstStyle/>
          <a:p>
            <a:r>
              <a:rPr lang="tr-TR" sz="2800" dirty="0" smtClean="0"/>
              <a:t>SEKTÖRDE KAYNAK KİTAP EKSİKLİĞİ</a:t>
            </a:r>
          </a:p>
          <a:p>
            <a:r>
              <a:rPr lang="tr-TR" sz="2800" dirty="0" smtClean="0"/>
              <a:t>MESLEK HASTALIĞI</a:t>
            </a:r>
          </a:p>
          <a:p>
            <a:r>
              <a:rPr lang="tr-TR" sz="2800" dirty="0" smtClean="0"/>
              <a:t>DİĞER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66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KAYNAK KİTAPLAR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44558" y="1171503"/>
            <a:ext cx="11029615" cy="3678303"/>
          </a:xfrm>
        </p:spPr>
        <p:txBody>
          <a:bodyPr/>
          <a:lstStyle/>
          <a:p>
            <a:r>
              <a:rPr lang="tr-TR" dirty="0" smtClean="0"/>
              <a:t>Sektörde Türkçe Kaynaklarının Yetersiz olmasından dolayı, sektörün bu ihtiyacına yönelik çalışmalara başlanmıştır.</a:t>
            </a:r>
          </a:p>
          <a:p>
            <a:r>
              <a:rPr lang="tr-TR" dirty="0" smtClean="0"/>
              <a:t>Tercüme edilen kitaplar; sektördeki kuruluşlara, Üniversitelere ve araştırma kuruluşlarına gönderilmiştir.</a:t>
            </a:r>
          </a:p>
        </p:txBody>
      </p:sp>
      <p:pic>
        <p:nvPicPr>
          <p:cNvPr id="1024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2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3"/>
          <p:cNvSpPr>
            <a:spLocks noGrp="1"/>
          </p:cNvSpPr>
          <p:nvPr>
            <p:ph idx="1"/>
          </p:nvPr>
        </p:nvSpPr>
        <p:spPr>
          <a:xfrm>
            <a:off x="434047" y="1139972"/>
            <a:ext cx="11029615" cy="3678303"/>
          </a:xfrm>
        </p:spPr>
        <p:txBody>
          <a:bodyPr/>
          <a:lstStyle/>
          <a:p>
            <a:r>
              <a:rPr lang="tr-TR" dirty="0" err="1" smtClean="0"/>
              <a:t>Sacmi</a:t>
            </a:r>
            <a:r>
              <a:rPr lang="tr-TR" dirty="0" smtClean="0"/>
              <a:t> tarafından yayınlanmış olan kitap, Türkçeye çevrilmiş ve </a:t>
            </a:r>
            <a:r>
              <a:rPr lang="tr-TR" dirty="0" err="1" smtClean="0"/>
              <a:t>Sacmi</a:t>
            </a:r>
            <a:r>
              <a:rPr lang="tr-TR" dirty="0" smtClean="0"/>
              <a:t> tarafından 1500 adet bastırılarak tarafımıza </a:t>
            </a:r>
            <a:r>
              <a:rPr lang="tr-TR" dirty="0" smtClean="0"/>
              <a:t>gönderilmiştir.</a:t>
            </a:r>
            <a:endParaRPr lang="tr-TR" dirty="0" smtClean="0"/>
          </a:p>
          <a:p>
            <a:endParaRPr lang="tr-TR" dirty="0" smtClean="0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0" t="9187" r="5008" b="15331"/>
          <a:stretch/>
        </p:blipFill>
        <p:spPr bwMode="auto">
          <a:xfrm>
            <a:off x="4586323" y="3278727"/>
            <a:ext cx="2736304" cy="2499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00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447839" y="606207"/>
            <a:ext cx="11292216" cy="4525963"/>
          </a:xfrm>
        </p:spPr>
        <p:txBody>
          <a:bodyPr/>
          <a:lstStyle/>
          <a:p>
            <a:r>
              <a:rPr lang="tr-TR" sz="2000" dirty="0"/>
              <a:t>DOMENICO </a:t>
            </a:r>
            <a:r>
              <a:rPr lang="tr-TR" sz="2000" dirty="0" err="1"/>
              <a:t>FORTUNA’nın</a:t>
            </a:r>
            <a:r>
              <a:rPr lang="tr-TR" sz="2000" dirty="0"/>
              <a:t> hazırlamış olduğu Seramik Sağlık Gereçlerinde döküm ve Sır Problemleri ile </a:t>
            </a:r>
            <a:r>
              <a:rPr lang="tr-TR" sz="2000" dirty="0" err="1"/>
              <a:t>NovaKeram</a:t>
            </a:r>
            <a:r>
              <a:rPr lang="tr-TR" sz="2000" dirty="0"/>
              <a:t> tarafından hazırlanmış olan kurutma kitapları tercüme ettirilmiş, kapak tasarımları yapılmış ve yayınlamıştır.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4005264"/>
            <a:ext cx="2736850" cy="26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9" y="4005264"/>
            <a:ext cx="2592387" cy="260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4" y="4005263"/>
            <a:ext cx="2160587" cy="258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35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MESLEK HASTALIĞI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44558" y="1392220"/>
            <a:ext cx="11029615" cy="3678303"/>
          </a:xfrm>
        </p:spPr>
        <p:txBody>
          <a:bodyPr/>
          <a:lstStyle/>
          <a:p>
            <a:r>
              <a:rPr lang="tr-TR" dirty="0" smtClean="0"/>
              <a:t>Sektörde çok ciddi şekilde </a:t>
            </a:r>
            <a:r>
              <a:rPr lang="tr-TR" dirty="0" err="1" smtClean="0"/>
              <a:t>silikosiz</a:t>
            </a:r>
            <a:r>
              <a:rPr lang="tr-TR" dirty="0" smtClean="0"/>
              <a:t> teşhisi alınıyordu.</a:t>
            </a:r>
          </a:p>
          <a:p>
            <a:r>
              <a:rPr lang="tr-TR" dirty="0" smtClean="0"/>
              <a:t>Sisteme olan güven kalmamış çünkü hastanelere her giden kişi teşhis alıyordu.</a:t>
            </a:r>
          </a:p>
          <a:p>
            <a:r>
              <a:rPr lang="tr-TR" dirty="0" smtClean="0"/>
              <a:t>Sektörden datalar toplanmış ve durum analizi </a:t>
            </a:r>
            <a:r>
              <a:rPr lang="tr-TR" dirty="0" smtClean="0"/>
              <a:t>yapılmış.</a:t>
            </a:r>
            <a:endParaRPr lang="tr-TR" dirty="0" smtClean="0"/>
          </a:p>
          <a:p>
            <a:r>
              <a:rPr lang="tr-TR" dirty="0" smtClean="0"/>
              <a:t>Bundan sonra neler yapılabileceği ile ilgili yol haritası çıkarılmış ve Federasyon ile birlikte etkin çalışılmıştır.</a:t>
            </a:r>
          </a:p>
        </p:txBody>
      </p:sp>
      <p:pic>
        <p:nvPicPr>
          <p:cNvPr id="1331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08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9" y="6165850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MESLEK HASTALIĞI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166" y="2065339"/>
            <a:ext cx="10931579" cy="3451225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tr-TR" dirty="0" smtClean="0"/>
              <a:t>ILO rehberine ulaşılmış ve tercüme ettirilmiştir.</a:t>
            </a:r>
          </a:p>
          <a:p>
            <a:pPr algn="just">
              <a:defRPr/>
            </a:pPr>
            <a:r>
              <a:rPr lang="tr-TR" dirty="0" smtClean="0"/>
              <a:t>Bu tercüme ile birlikte çok ciddi teşhis hatalarının yapıldığı  ve ILO yönergelerinin uygulanmadığı görülmüştür. Bununla ilgili temaslara geçilmiştir.</a:t>
            </a:r>
          </a:p>
          <a:p>
            <a:pPr algn="just">
              <a:defRPr/>
            </a:pPr>
            <a:r>
              <a:rPr lang="tr-TR" dirty="0" smtClean="0"/>
              <a:t>Sağlık Bakanı Yardımcısı , Çalışma </a:t>
            </a:r>
            <a:r>
              <a:rPr lang="tr-TR" dirty="0" smtClean="0"/>
              <a:t>Bakanı </a:t>
            </a:r>
            <a:r>
              <a:rPr lang="tr-TR" dirty="0"/>
              <a:t>Y</a:t>
            </a:r>
            <a:r>
              <a:rPr lang="tr-TR" dirty="0" smtClean="0"/>
              <a:t>ardımcısı ve diğer </a:t>
            </a:r>
            <a:r>
              <a:rPr lang="tr-TR" dirty="0" smtClean="0"/>
              <a:t>birimler </a:t>
            </a:r>
            <a:r>
              <a:rPr lang="tr-TR" dirty="0" smtClean="0"/>
              <a:t>defalarca ziyaret edilmiştir.</a:t>
            </a:r>
          </a:p>
          <a:p>
            <a:pPr algn="just">
              <a:defRPr/>
            </a:pPr>
            <a:r>
              <a:rPr lang="tr-TR" dirty="0" smtClean="0"/>
              <a:t>Bu ziyaretler; Federasyon ile </a:t>
            </a:r>
            <a:r>
              <a:rPr lang="tr-TR" dirty="0" smtClean="0"/>
              <a:t>birlikte yapılırken</a:t>
            </a:r>
            <a:r>
              <a:rPr lang="tr-TR" dirty="0" smtClean="0"/>
              <a:t>; ayrıca Orta </a:t>
            </a:r>
            <a:r>
              <a:rPr lang="tr-TR" dirty="0" smtClean="0"/>
              <a:t>Anadolu İhracatçılar </a:t>
            </a:r>
            <a:r>
              <a:rPr lang="tr-TR" dirty="0" smtClean="0"/>
              <a:t>Birliği ve Toprak İşverenler</a:t>
            </a:r>
          </a:p>
          <a:p>
            <a:pPr marL="0" indent="0" algn="just">
              <a:buNone/>
              <a:defRPr/>
            </a:pPr>
            <a:r>
              <a:rPr lang="tr-TR" dirty="0" smtClean="0"/>
              <a:t>    Sendikası olarak da yapılmıştır.</a:t>
            </a:r>
          </a:p>
          <a:p>
            <a:pPr marL="0" indent="0">
              <a:buNone/>
              <a:defRPr/>
            </a:pPr>
            <a:endParaRPr lang="tr-TR" dirty="0"/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277" y="4372251"/>
            <a:ext cx="1945343" cy="214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39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Toraks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 smtClean="0"/>
              <a:t>Türk </a:t>
            </a:r>
            <a:r>
              <a:rPr lang="tr-TR" dirty="0" err="1" smtClean="0"/>
              <a:t>Toraks</a:t>
            </a:r>
            <a:r>
              <a:rPr lang="tr-TR" dirty="0" smtClean="0"/>
              <a:t> Derneği Ziyaret edilmiş ve yapılan hatalar ile sektördeki durum analizi kendilerine sunulmuştur.</a:t>
            </a:r>
          </a:p>
          <a:p>
            <a:pPr>
              <a:defRPr/>
            </a:pPr>
            <a:r>
              <a:rPr lang="tr-TR" dirty="0" smtClean="0"/>
              <a:t>Yapılan toplantı neticesinde ortak çalışma kararı alınmıştır</a:t>
            </a:r>
          </a:p>
          <a:p>
            <a:pPr>
              <a:defRPr/>
            </a:pPr>
            <a:r>
              <a:rPr lang="tr-TR" dirty="0" err="1" smtClean="0"/>
              <a:t>Toraks</a:t>
            </a:r>
            <a:r>
              <a:rPr lang="tr-TR" dirty="0" smtClean="0"/>
              <a:t> üyeleri ilk olarak Vitra Fabrikasını ziyaret ederek sektörü tanıma imkanı bulmuşlardır.</a:t>
            </a:r>
          </a:p>
          <a:p>
            <a:pPr>
              <a:defRPr/>
            </a:pPr>
            <a:r>
              <a:rPr lang="tr-TR" dirty="0" smtClean="0"/>
              <a:t>Toplanan datalar üzerinde çalışılarak analizler yapılmış</a:t>
            </a:r>
          </a:p>
          <a:p>
            <a:pPr>
              <a:defRPr/>
            </a:pPr>
            <a:r>
              <a:rPr lang="tr-TR" dirty="0" smtClean="0"/>
              <a:t>Elimizdeki tanı konulan filmler ile hiç teşhis almamış filmler </a:t>
            </a:r>
            <a:r>
              <a:rPr lang="tr-TR" dirty="0" smtClean="0"/>
              <a:t>kopyalanarak </a:t>
            </a:r>
            <a:r>
              <a:rPr lang="tr-TR" dirty="0" err="1" smtClean="0"/>
              <a:t>Toraks’a</a:t>
            </a:r>
            <a:r>
              <a:rPr lang="tr-TR" dirty="0" smtClean="0"/>
              <a:t> gönderilmiştir.</a:t>
            </a:r>
            <a:endParaRPr lang="tr-TR" dirty="0" smtClean="0"/>
          </a:p>
          <a:p>
            <a:pPr>
              <a:defRPr/>
            </a:pPr>
            <a:r>
              <a:rPr lang="tr-TR" dirty="0" err="1" smtClean="0"/>
              <a:t>Toraks</a:t>
            </a:r>
            <a:r>
              <a:rPr lang="tr-TR" dirty="0" smtClean="0"/>
              <a:t> tarafından Antalya’da düzenlenen kongreye (11-15 Nisan 2018)katılarak, sorunumuz daha geniş kapsamlı dile getirilmiştir.</a:t>
            </a:r>
            <a:endParaRPr lang="tr-TR" dirty="0"/>
          </a:p>
        </p:txBody>
      </p:sp>
      <p:pic>
        <p:nvPicPr>
          <p:cNvPr id="1536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84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006" y="1203034"/>
            <a:ext cx="11029615" cy="367830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dirty="0" smtClean="0"/>
              <a:t>Bu çalışmada  elde edilen veriler kitapçık olarak yayınlanmıştır.</a:t>
            </a:r>
          </a:p>
          <a:p>
            <a:pPr>
              <a:defRPr/>
            </a:pPr>
            <a:r>
              <a:rPr lang="tr-TR" dirty="0" smtClean="0"/>
              <a:t>Çalışma sonucu; CNN gibi görsel ve Sözcü ve yazılı medyada </a:t>
            </a:r>
            <a:r>
              <a:rPr lang="tr-TR" dirty="0" smtClean="0"/>
              <a:t>yayınlanmıştır.</a:t>
            </a:r>
            <a:endParaRPr lang="tr-TR" dirty="0" smtClean="0"/>
          </a:p>
          <a:p>
            <a:pPr>
              <a:defRPr/>
            </a:pPr>
            <a:r>
              <a:rPr lang="tr-TR" dirty="0" smtClean="0"/>
              <a:t>Çalışma sonucunda; </a:t>
            </a:r>
          </a:p>
          <a:p>
            <a:pPr>
              <a:defRPr/>
            </a:pPr>
            <a:r>
              <a:rPr lang="tr-TR" dirty="0" smtClean="0"/>
              <a:t>Meslek hastalıkları hastanesinin hasta dediklerinin %</a:t>
            </a:r>
            <a:r>
              <a:rPr lang="tr-TR" dirty="0" smtClean="0"/>
              <a:t>49,5’inin hasta olmadığı ortaya çıkmıştır.</a:t>
            </a:r>
            <a:endParaRPr lang="tr-TR" dirty="0" smtClean="0"/>
          </a:p>
          <a:p>
            <a:pPr>
              <a:defRPr/>
            </a:pPr>
            <a:r>
              <a:rPr lang="tr-TR" dirty="0" smtClean="0"/>
              <a:t>Hasta olanlarda da %30 aşırı tanı olduğu </a:t>
            </a:r>
            <a:r>
              <a:rPr lang="tr-TR" dirty="0" smtClean="0"/>
              <a:t>kanıtlanmıştır.</a:t>
            </a:r>
            <a:endParaRPr lang="tr-TR" dirty="0" smtClean="0"/>
          </a:p>
          <a:p>
            <a:pPr>
              <a:defRPr/>
            </a:pPr>
            <a:r>
              <a:rPr lang="tr-TR" dirty="0" smtClean="0"/>
              <a:t>Bu rapor gerekli bütün mercilere iletilerek, sorunumuzun bilimsel dayanağı </a:t>
            </a:r>
            <a:r>
              <a:rPr lang="tr-TR" dirty="0" smtClean="0"/>
              <a:t>gösterilmiştir.</a:t>
            </a:r>
            <a:endParaRPr lang="tr-TR" dirty="0"/>
          </a:p>
        </p:txBody>
      </p:sp>
      <p:pic>
        <p:nvPicPr>
          <p:cNvPr id="1638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126388"/>
              </p:ext>
            </p:extLst>
          </p:nvPr>
        </p:nvGraphicFramePr>
        <p:xfrm>
          <a:off x="742457" y="4456495"/>
          <a:ext cx="7466122" cy="14608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2685"/>
                <a:gridCol w="2808755"/>
                <a:gridCol w="2714682"/>
              </a:tblGrid>
              <a:tr h="5843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tr-TR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YESK’da</a:t>
                      </a:r>
                      <a:r>
                        <a:rPr lang="tr-TR" sz="1400" dirty="0">
                          <a:effectLst/>
                        </a:rPr>
                        <a:t>* Silikoz Tanısı Alanlar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(n=182)</a:t>
                      </a:r>
                      <a:endParaRPr lang="tr-TR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Normal Kabul Edilenler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(n=75)</a:t>
                      </a:r>
                      <a:endParaRPr lang="tr-TR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2921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Silikoz</a:t>
                      </a:r>
                      <a:endParaRPr lang="tr-TR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90 (49.5)</a:t>
                      </a:r>
                      <a:endParaRPr lang="tr-TR" sz="14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13 (17.3)</a:t>
                      </a:r>
                      <a:endParaRPr lang="tr-TR" sz="14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2921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Silikoz değil</a:t>
                      </a:r>
                      <a:endParaRPr lang="tr-TR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92 (50.5)</a:t>
                      </a:r>
                      <a:endParaRPr lang="tr-TR" sz="14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62 (82.7)</a:t>
                      </a:r>
                      <a:endParaRPr lang="tr-TR" sz="14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2921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Toplam</a:t>
                      </a:r>
                      <a:endParaRPr lang="tr-TR" sz="14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182</a:t>
                      </a:r>
                      <a:endParaRPr lang="tr-TR" sz="14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75</a:t>
                      </a:r>
                      <a:endParaRPr lang="tr-TR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76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801" y="598543"/>
            <a:ext cx="3816424" cy="2862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213" y="588033"/>
            <a:ext cx="360040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48" y="3899961"/>
            <a:ext cx="3923069" cy="2626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355" y="3785911"/>
            <a:ext cx="3756417" cy="2704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2059" y="2358949"/>
            <a:ext cx="3663255" cy="2318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2924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Malul</a:t>
            </a:r>
            <a:r>
              <a:rPr lang="tr-TR" b="1" dirty="0"/>
              <a:t>İ</a:t>
            </a:r>
            <a:r>
              <a:rPr lang="tr-TR" dirty="0" smtClean="0"/>
              <a:t>yet</a:t>
            </a:r>
            <a:endParaRPr lang="tr-TR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Toraks</a:t>
            </a:r>
            <a:r>
              <a:rPr lang="tr-TR" dirty="0" smtClean="0"/>
              <a:t> raporu ile birlikte maluliyet konusu ele alınmıştır.</a:t>
            </a:r>
          </a:p>
          <a:p>
            <a:r>
              <a:rPr lang="tr-TR" dirty="0" smtClean="0"/>
              <a:t>Teşhis ile birlikte Maluliyette(Çalışma Gücü Kaybı) ciddi hatalar yapıldığı dile getirilmiş ve Maluliyet sistemi önerimiz Çalışma Bakanlığına sunulmuştur(TUSAD önerisinden yararlanmıştır)</a:t>
            </a:r>
          </a:p>
          <a:p>
            <a:r>
              <a:rPr lang="tr-TR" dirty="0" smtClean="0"/>
              <a:t>Çabalarımızın sonunda Sağlık Bakanlığı Tarafından Teşhis ve Maluliyet Sistemini düzenleyecek Bilimsel Kurul oluşturulmuştur.</a:t>
            </a:r>
          </a:p>
        </p:txBody>
      </p:sp>
      <p:pic>
        <p:nvPicPr>
          <p:cNvPr id="1843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39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BİLİMSEL KURUL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2420939"/>
            <a:ext cx="8713788" cy="384968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  <a:defRPr/>
            </a:pPr>
            <a:r>
              <a:rPr lang="tr-TR" dirty="0" smtClean="0"/>
              <a:t>Kurul çalışmalarına katkı sağlamak için; </a:t>
            </a:r>
            <a:r>
              <a:rPr lang="tr-TR" dirty="0"/>
              <a:t>D</a:t>
            </a:r>
            <a:r>
              <a:rPr lang="tr-TR" dirty="0" smtClean="0"/>
              <a:t>ünyadaki </a:t>
            </a:r>
            <a:r>
              <a:rPr lang="tr-TR" dirty="0"/>
              <a:t>Ç</a:t>
            </a:r>
            <a:r>
              <a:rPr lang="tr-TR" dirty="0" smtClean="0"/>
              <a:t>alışma </a:t>
            </a:r>
            <a:r>
              <a:rPr lang="tr-TR" dirty="0"/>
              <a:t>G</a:t>
            </a:r>
            <a:r>
              <a:rPr lang="tr-TR" dirty="0" smtClean="0"/>
              <a:t>ücü Kayıpları Yönetmenlikleri araştırılmıştır.</a:t>
            </a:r>
          </a:p>
          <a:p>
            <a:pPr>
              <a:lnSpc>
                <a:spcPct val="170000"/>
              </a:lnSpc>
              <a:defRPr/>
            </a:pPr>
            <a:r>
              <a:rPr lang="tr-TR" dirty="0" smtClean="0"/>
              <a:t>ABD, New York, Güney Afrika, Avustralya, Yeni Zelanda, Avrupa Birliği, Avrupa Konseyi ve Türkiye deki (Sağlık Bakanlığı ve Çalışma Bakanlığı) sistemler derlenerek; Sağlık Bakanlığına, Çalışma Bakanlığına, Maluliyet Dairesine ziyaret ile iletilmiş, Bilimsel Kurula, diğer Bakanlıklara yazı ile iletilmiştir.</a:t>
            </a:r>
          </a:p>
          <a:p>
            <a:pPr>
              <a:lnSpc>
                <a:spcPct val="170000"/>
              </a:lnSpc>
              <a:defRPr/>
            </a:pPr>
            <a:r>
              <a:rPr lang="tr-TR" dirty="0" smtClean="0"/>
              <a:t>Çalışma sonucunda bizdeki sistemlerin dünya ile hiç ilgisi olmadığı ortaya çıkmıştır.</a:t>
            </a:r>
          </a:p>
          <a:p>
            <a:pPr>
              <a:lnSpc>
                <a:spcPct val="170000"/>
              </a:lnSpc>
              <a:defRPr/>
            </a:pPr>
            <a:r>
              <a:rPr lang="tr-TR" dirty="0" smtClean="0"/>
              <a:t>Bütün dünya fonksiyon testleri esas alırken, radyolojiyi esas alan dünyadaki tek ülkeyiz.</a:t>
            </a:r>
          </a:p>
          <a:p>
            <a:pPr>
              <a:lnSpc>
                <a:spcPct val="170000"/>
              </a:lnSpc>
              <a:defRPr/>
            </a:pPr>
            <a:r>
              <a:rPr lang="tr-TR" dirty="0" smtClean="0"/>
              <a:t>Bu sistem sonucu; %87 gereksiz yere maluliyet verildiği tespit edilmiştir.</a:t>
            </a:r>
          </a:p>
          <a:p>
            <a:pPr>
              <a:defRPr/>
            </a:pPr>
            <a:endParaRPr lang="tr-TR" dirty="0"/>
          </a:p>
        </p:txBody>
      </p:sp>
      <p:pic>
        <p:nvPicPr>
          <p:cNvPr id="1946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50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ehmet.mercan\Desktop\IMG_44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512" y="1819109"/>
            <a:ext cx="3543858" cy="4725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graphicFrame>
        <p:nvGraphicFramePr>
          <p:cNvPr id="2048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3047593"/>
              </p:ext>
            </p:extLst>
          </p:nvPr>
        </p:nvGraphicFramePr>
        <p:xfrm>
          <a:off x="5199938" y="1904999"/>
          <a:ext cx="5657248" cy="4527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hart" r:id="rId4" imgW="5364945" imgH="4359018" progId="Excel.Chart.8">
                  <p:embed/>
                </p:oleObj>
              </mc:Choice>
              <mc:Fallback>
                <p:oleObj name="Chart" r:id="rId4" imgW="5364945" imgH="4359018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938" y="1904999"/>
                        <a:ext cx="5657248" cy="4527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579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Önley</a:t>
            </a:r>
            <a:r>
              <a:rPr lang="tr-TR" b="1" dirty="0" err="1" smtClean="0"/>
              <a:t>İcİ</a:t>
            </a:r>
            <a:r>
              <a:rPr lang="tr-TR" b="1" dirty="0" smtClean="0"/>
              <a:t> ç</a:t>
            </a:r>
            <a:r>
              <a:rPr lang="tr-TR" dirty="0" smtClean="0"/>
              <a:t>alışmalar</a:t>
            </a:r>
            <a:endParaRPr lang="tr-TR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 err="1" smtClean="0"/>
              <a:t>Silikosiz</a:t>
            </a:r>
            <a:r>
              <a:rPr lang="tr-TR" dirty="0" smtClean="0"/>
              <a:t> meslek hastalığını tamamen kaldırmaya yönelik SAM ile ortaklaşa çalışma yapılmıştır.</a:t>
            </a:r>
          </a:p>
          <a:p>
            <a:pPr>
              <a:defRPr/>
            </a:pPr>
            <a:r>
              <a:rPr lang="tr-TR" dirty="0" smtClean="0"/>
              <a:t>İlk aşamada silika kaynakları araştırılmış ve silika tozunun yarıya yakınının kil ve </a:t>
            </a:r>
            <a:r>
              <a:rPr lang="tr-TR" dirty="0" err="1" smtClean="0"/>
              <a:t>kaolenlerden</a:t>
            </a:r>
            <a:r>
              <a:rPr lang="tr-TR" dirty="0" smtClean="0"/>
              <a:t> geldiği görülmüştür.</a:t>
            </a:r>
          </a:p>
          <a:p>
            <a:pPr>
              <a:defRPr/>
            </a:pPr>
            <a:r>
              <a:rPr lang="tr-TR" dirty="0" smtClean="0"/>
              <a:t>Silikanın hastalık yapma riskini önleme için; </a:t>
            </a:r>
            <a:r>
              <a:rPr lang="tr-TR" dirty="0" err="1" smtClean="0"/>
              <a:t>silica</a:t>
            </a:r>
            <a:r>
              <a:rPr lang="tr-TR" dirty="0" smtClean="0"/>
              <a:t> </a:t>
            </a:r>
            <a:r>
              <a:rPr lang="tr-TR" dirty="0" err="1" smtClean="0"/>
              <a:t>coating</a:t>
            </a:r>
            <a:r>
              <a:rPr lang="tr-TR" dirty="0" smtClean="0"/>
              <a:t> projesi çalışılmıştır.</a:t>
            </a:r>
          </a:p>
          <a:p>
            <a:pPr>
              <a:defRPr/>
            </a:pPr>
            <a:r>
              <a:rPr lang="tr-TR" dirty="0" smtClean="0"/>
              <a:t>Çalışmada; silikanın toz halde kaplandığı ve </a:t>
            </a:r>
            <a:r>
              <a:rPr lang="tr-TR" dirty="0" err="1" smtClean="0"/>
              <a:t>toksik</a:t>
            </a:r>
            <a:r>
              <a:rPr lang="tr-TR" dirty="0" smtClean="0"/>
              <a:t> etkisinin kaybolduğu görülmüştür.</a:t>
            </a:r>
          </a:p>
          <a:p>
            <a:pPr>
              <a:defRPr/>
            </a:pPr>
            <a:r>
              <a:rPr lang="tr-TR" dirty="0" smtClean="0"/>
              <a:t>Ancak; sektörde çözüme yönelik yaş kaplama da henüz netice alınmamış ve bu yöndeki çalışmalar devam edecektir.</a:t>
            </a:r>
            <a:endParaRPr lang="tr-TR" dirty="0"/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29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Dığer</a:t>
            </a:r>
            <a:r>
              <a:rPr lang="tr-TR" dirty="0" smtClean="0"/>
              <a:t> </a:t>
            </a:r>
            <a:r>
              <a:rPr lang="tr-TR" dirty="0" smtClean="0"/>
              <a:t>çalışmalar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718" y="2159932"/>
            <a:ext cx="11404544" cy="34512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dirty="0" smtClean="0"/>
              <a:t>Sektörün Çok Tehlikeli İş Grubundan çıkarılması için; 9 Ocak 2018 de Ankara’da sunum yapılmış ve sektöre yapılan haksızlık anlatılmaya çalışılmıştır.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Sektörün çok tehlikeli sınıftan çıkarılması kabul edilmemiş ancak iyi çalışan firmalara ödül sistemi getirilmesi görüşümüz kabul görmüştür.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Sonuç olarak; 3 yıl boyunca maluliyet ve ölüme yol açmayan işyerleri için; işsizlik sigorta fonu işveren payının yarısı devlet tarafından karşılanacağı(2019 Ocak ta başlıyor)hakkındaki  yönetmenlik yayınlanmıştır.</a:t>
            </a:r>
            <a:endParaRPr lang="tr-TR" dirty="0"/>
          </a:p>
        </p:txBody>
      </p:sp>
      <p:pic>
        <p:nvPicPr>
          <p:cNvPr id="2253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21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İ</a:t>
            </a:r>
            <a:r>
              <a:rPr lang="tr-TR" dirty="0" smtClean="0"/>
              <a:t>SGUM</a:t>
            </a:r>
            <a:endParaRPr lang="tr-TR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675" y="2075849"/>
            <a:ext cx="11225869" cy="363378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70000"/>
              </a:lnSpc>
              <a:defRPr/>
            </a:pPr>
            <a:r>
              <a:rPr lang="tr-TR" dirty="0" smtClean="0"/>
              <a:t>İSGÜM ile fabrikaların denetlenmesi, eğitimi, sağlık taramaları ile ilgili proje konusunda anlaşma sağlanmış ve gönüllü olunmuştur.</a:t>
            </a:r>
          </a:p>
          <a:p>
            <a:pPr>
              <a:lnSpc>
                <a:spcPct val="170000"/>
              </a:lnSpc>
              <a:defRPr/>
            </a:pPr>
            <a:r>
              <a:rPr lang="tr-TR" dirty="0" smtClean="0"/>
              <a:t>Ankara da buna yönelik eğitim verildi.</a:t>
            </a:r>
          </a:p>
          <a:p>
            <a:pPr>
              <a:lnSpc>
                <a:spcPct val="170000"/>
              </a:lnSpc>
              <a:defRPr/>
            </a:pPr>
            <a:r>
              <a:rPr lang="tr-TR" dirty="0" smtClean="0"/>
              <a:t>Sempozyumda sunum yapılarak; sektörün durumu ortaya konuldu.</a:t>
            </a:r>
          </a:p>
          <a:p>
            <a:pPr>
              <a:lnSpc>
                <a:spcPct val="170000"/>
              </a:lnSpc>
              <a:defRPr/>
            </a:pPr>
            <a:r>
              <a:rPr lang="tr-TR" dirty="0" smtClean="0"/>
              <a:t>ISGUM fabrikalarımızda yaptığı denetim sonucunda; </a:t>
            </a:r>
            <a:r>
              <a:rPr lang="tr-TR" dirty="0" err="1" smtClean="0"/>
              <a:t>Silikosiz</a:t>
            </a:r>
            <a:r>
              <a:rPr lang="tr-TR" dirty="0" smtClean="0"/>
              <a:t> tanısında ciddi hatalar yapıldığını devlet gözüyle ortaya koymuştur.</a:t>
            </a:r>
          </a:p>
          <a:p>
            <a:pPr>
              <a:lnSpc>
                <a:spcPct val="170000"/>
              </a:lnSpc>
              <a:defRPr/>
            </a:pPr>
            <a:r>
              <a:rPr lang="tr-TR" dirty="0" smtClean="0"/>
              <a:t>Kapanış toplantısı Bozüyük’te sektör, sendika ve kamu kurumlarının katılımı ile yapılmıştır.</a:t>
            </a:r>
            <a:endParaRPr lang="tr-TR" dirty="0"/>
          </a:p>
        </p:txBody>
      </p:sp>
      <p:pic>
        <p:nvPicPr>
          <p:cNvPr id="2355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31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TOZLA </a:t>
            </a:r>
            <a:r>
              <a:rPr lang="tr-TR" dirty="0" err="1" smtClean="0"/>
              <a:t>MÜCADeLE</a:t>
            </a:r>
            <a:endParaRPr lang="tr-TR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sz="2000"/>
              <a:t>Sektörün temel sorunlarından biri; Tozla Mücadele Yönetmenliğinden Dolayı fazla mesai yapılmaması idi</a:t>
            </a:r>
          </a:p>
          <a:p>
            <a:pPr>
              <a:lnSpc>
                <a:spcPct val="150000"/>
              </a:lnSpc>
            </a:pPr>
            <a:r>
              <a:rPr lang="tr-TR" sz="2000"/>
              <a:t>Çalışma Bakanlığı ve Çevre Bakanlığından ilgili birimler defalarca ziyaret edilmiş ve sorun dile getirilmiştir</a:t>
            </a:r>
          </a:p>
          <a:p>
            <a:pPr>
              <a:lnSpc>
                <a:spcPct val="150000"/>
              </a:lnSpc>
            </a:pPr>
            <a:r>
              <a:rPr lang="tr-TR" sz="2000"/>
              <a:t>Bütün uğraşlarımız sonucu; üretim dışı departmanlarda fazla mesai yapılma yolu açılmış ve bununla ilgili genelge yayınlanmıştır.</a:t>
            </a:r>
          </a:p>
        </p:txBody>
      </p:sp>
      <p:pic>
        <p:nvPicPr>
          <p:cNvPr id="2458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2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Enerj</a:t>
            </a:r>
            <a:r>
              <a:rPr lang="tr-TR" b="1" dirty="0" err="1"/>
              <a:t>İ</a:t>
            </a:r>
            <a:r>
              <a:rPr lang="tr-TR" dirty="0" smtClean="0"/>
              <a:t> zamları</a:t>
            </a:r>
            <a:endParaRPr lang="tr-TR" dirty="0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360475" y="1770593"/>
            <a:ext cx="11029615" cy="3678303"/>
          </a:xfrm>
        </p:spPr>
        <p:txBody>
          <a:bodyPr/>
          <a:lstStyle/>
          <a:p>
            <a:r>
              <a:rPr lang="tr-TR" dirty="0" smtClean="0"/>
              <a:t>2018 yılında Gaz ve Elektriğe 1 yıl içinde %90 </a:t>
            </a:r>
            <a:r>
              <a:rPr lang="tr-TR" dirty="0" err="1" smtClean="0"/>
              <a:t>larda</a:t>
            </a:r>
            <a:r>
              <a:rPr lang="tr-TR" dirty="0" smtClean="0"/>
              <a:t> bir fiyat artışının yapılması sektörü ciddi şekilde etkilemiştir.</a:t>
            </a:r>
          </a:p>
          <a:p>
            <a:r>
              <a:rPr lang="tr-TR" dirty="0" smtClean="0"/>
              <a:t>Bunun getirdiği sorunlar; Enerji Bakanlığına, Hazine ve Maliye Bakanlığına anlatılmış ve çözüm istenmiştir.</a:t>
            </a:r>
          </a:p>
          <a:p>
            <a:r>
              <a:rPr lang="tr-TR" dirty="0" smtClean="0"/>
              <a:t>Fakat gazın maliyeti dolayısıyla bu çabalardan henüz bir sonuç alınmış değildir.</a:t>
            </a:r>
          </a:p>
        </p:txBody>
      </p:sp>
      <p:pic>
        <p:nvPicPr>
          <p:cNvPr id="2560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8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D</a:t>
            </a:r>
            <a:r>
              <a:rPr lang="tr-TR" b="1" dirty="0" err="1"/>
              <a:t>İ</a:t>
            </a:r>
            <a:r>
              <a:rPr lang="tr-TR" dirty="0" err="1" smtClean="0"/>
              <a:t>ğer</a:t>
            </a:r>
            <a:endParaRPr lang="tr-TR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 smtClean="0"/>
              <a:t>Federasyonun öncülüğünde yapılan ihracat katkı endeksinin tanıtımı ve yaygınlaştırılmasında gerekli katkılar verilmiştir.</a:t>
            </a:r>
          </a:p>
          <a:p>
            <a:pPr>
              <a:defRPr/>
            </a:pPr>
            <a:r>
              <a:rPr lang="tr-TR" dirty="0" smtClean="0"/>
              <a:t>Bu çalışmada; sektörün katkı endeksi en yüksek olan sektör olduğu ortaya çıkmış ve bakanlık ziyaretlerinde elimizi güçlendirmiştir.</a:t>
            </a:r>
          </a:p>
          <a:p>
            <a:pPr>
              <a:defRPr/>
            </a:pPr>
            <a:r>
              <a:rPr lang="tr-TR" dirty="0" smtClean="0"/>
              <a:t>23-25 mart 2018’de Antalya’da düzenlen sektör </a:t>
            </a:r>
            <a:r>
              <a:rPr lang="tr-TR" dirty="0" err="1" smtClean="0"/>
              <a:t>çalıştayı</a:t>
            </a:r>
            <a:r>
              <a:rPr lang="tr-TR" dirty="0" smtClean="0"/>
              <a:t> için gerekli çalışmalar yapılmış ve sektörün bir araya gelmesi sağlanmıştır.</a:t>
            </a:r>
          </a:p>
          <a:p>
            <a:pPr>
              <a:defRPr/>
            </a:pPr>
            <a:r>
              <a:rPr lang="tr-TR" dirty="0" smtClean="0"/>
              <a:t>Fuar komitesi çalışmaları takip edilmiş ve 2018, 2019 fuarlarının düzenlenmesinde gerekli çalışmalar yapılmıştır.</a:t>
            </a:r>
            <a:endParaRPr lang="tr-TR" dirty="0"/>
          </a:p>
        </p:txBody>
      </p:sp>
      <p:pic>
        <p:nvPicPr>
          <p:cNvPr id="2662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0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610641" y="1314340"/>
            <a:ext cx="10088890" cy="3163888"/>
          </a:xfrm>
        </p:spPr>
        <p:txBody>
          <a:bodyPr/>
          <a:lstStyle/>
          <a:p>
            <a:r>
              <a:rPr lang="tr-TR" dirty="0" smtClean="0"/>
              <a:t>Çin Heyetinin Türkiye gezisi organize edilmiş. </a:t>
            </a:r>
          </a:p>
          <a:p>
            <a:r>
              <a:rPr lang="tr-TR" dirty="0" smtClean="0"/>
              <a:t>Fabrika ziyaretlerinin sorunsuz gerçekleşmesi sağlanmıştır. Bu konuda katkı sağlayan Kale grubuna teşekkür ederim.</a:t>
            </a:r>
          </a:p>
          <a:p>
            <a:endParaRPr lang="tr-TR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19" y="3674990"/>
            <a:ext cx="4311846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543" y="3599963"/>
            <a:ext cx="3960440" cy="2970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6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599" y="1707530"/>
            <a:ext cx="11029615" cy="36783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dirty="0" smtClean="0"/>
              <a:t>Teknik Komitemiz sektörün içinde bulunduğu teknik problemlerin çözümüne yönelik toplantılarını belirli bir düzen içinde yapmış ve yurtdışı seminerlere katılmıştır.(</a:t>
            </a:r>
            <a:r>
              <a:rPr lang="tr-TR" dirty="0" smtClean="0"/>
              <a:t>Frankfurt </a:t>
            </a:r>
            <a:r>
              <a:rPr lang="tr-TR" dirty="0" smtClean="0"/>
              <a:t>, Brüksel, Roma ve Lizbon)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Karbon kaçağı konusunda </a:t>
            </a:r>
            <a:r>
              <a:rPr lang="tr-TR" dirty="0" err="1" smtClean="0"/>
              <a:t>Germiyan</a:t>
            </a:r>
            <a:r>
              <a:rPr lang="tr-TR" dirty="0" smtClean="0"/>
              <a:t> </a:t>
            </a:r>
            <a:r>
              <a:rPr lang="tr-TR" dirty="0" smtClean="0"/>
              <a:t>Bey </a:t>
            </a:r>
            <a:r>
              <a:rPr lang="tr-TR" dirty="0" err="1" smtClean="0"/>
              <a:t>toplatılara</a:t>
            </a:r>
            <a:r>
              <a:rPr lang="tr-TR" dirty="0" smtClean="0"/>
              <a:t> katılmış ve gelişmeler konusunda sektörü bilgilendirmiştir.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EWL(</a:t>
            </a:r>
            <a:r>
              <a:rPr lang="tr-TR" dirty="0" err="1" smtClean="0"/>
              <a:t>European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Label</a:t>
            </a:r>
            <a:r>
              <a:rPr lang="tr-TR" dirty="0" smtClean="0"/>
              <a:t>) konusunda gönüllü olduğumuza dair yazımız FECS e iletilmiştir.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Sektörümüzü ilgilendiren araştırmalar , yayınlanmış ve duyurulmuştur.</a:t>
            </a:r>
            <a:endParaRPr lang="tr-TR" dirty="0"/>
          </a:p>
        </p:txBody>
      </p:sp>
      <p:pic>
        <p:nvPicPr>
          <p:cNvPr id="2867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Yen</a:t>
            </a:r>
            <a:r>
              <a:rPr lang="tr-TR" b="1" dirty="0" err="1" smtClean="0"/>
              <a:t>İ</a:t>
            </a:r>
            <a:r>
              <a:rPr lang="tr-TR" b="1" dirty="0" smtClean="0"/>
              <a:t> </a:t>
            </a:r>
            <a:r>
              <a:rPr lang="tr-TR" b="1" dirty="0" err="1" smtClean="0"/>
              <a:t>üyelerİmİz</a:t>
            </a:r>
            <a:endParaRPr lang="tr-TR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mtClean="0"/>
              <a:t>Bu dönemde aramıza katılan; </a:t>
            </a:r>
          </a:p>
          <a:p>
            <a:r>
              <a:rPr lang="tr-TR" smtClean="0"/>
              <a:t>Bien Seramik, </a:t>
            </a:r>
          </a:p>
          <a:p>
            <a:r>
              <a:rPr lang="tr-TR" smtClean="0"/>
              <a:t>Haldun İşman Seramik, </a:t>
            </a:r>
          </a:p>
          <a:p>
            <a:r>
              <a:rPr lang="tr-TR" smtClean="0"/>
              <a:t>Esvit ,</a:t>
            </a:r>
          </a:p>
          <a:p>
            <a:r>
              <a:rPr lang="tr-TR" smtClean="0"/>
              <a:t>Manisa Seramik’e hoş geldiniz diyoruz.</a:t>
            </a:r>
          </a:p>
        </p:txBody>
      </p:sp>
      <p:pic>
        <p:nvPicPr>
          <p:cNvPr id="2970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52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Beklent</a:t>
            </a:r>
            <a:r>
              <a:rPr lang="tr-TR" b="1" dirty="0" err="1"/>
              <a:t>İ</a:t>
            </a:r>
            <a:r>
              <a:rPr lang="tr-TR" dirty="0" err="1" smtClean="0"/>
              <a:t>ler</a:t>
            </a:r>
            <a:endParaRPr lang="tr-TR" dirty="0" smtClean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44558" y="1087420"/>
            <a:ext cx="11029615" cy="3678303"/>
          </a:xfrm>
        </p:spPr>
        <p:txBody>
          <a:bodyPr/>
          <a:lstStyle/>
          <a:p>
            <a:r>
              <a:rPr lang="tr-TR" dirty="0" smtClean="0"/>
              <a:t>Özellikle dataların toplanması konusunda daha katılımcı olmamız gerekmektedir.</a:t>
            </a:r>
          </a:p>
        </p:txBody>
      </p:sp>
      <p:pic>
        <p:nvPicPr>
          <p:cNvPr id="3072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6092825"/>
            <a:ext cx="3762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24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85" y="6237312"/>
            <a:ext cx="3762375" cy="53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Teşekkür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791" y="1992697"/>
            <a:ext cx="11274754" cy="4221163"/>
          </a:xfrm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  <a:defRPr/>
            </a:pPr>
            <a:r>
              <a:rPr lang="tr-TR" sz="2000" dirty="0"/>
              <a:t>Bu dönemde çalışmalarımızda destek olan büyük katkı sağlayan Federasyon Başkanı Sn. Erdem </a:t>
            </a:r>
            <a:r>
              <a:rPr lang="tr-TR" sz="2000" dirty="0" err="1"/>
              <a:t>Çenesiz’e</a:t>
            </a:r>
            <a:r>
              <a:rPr lang="tr-TR" sz="2000" dirty="0"/>
              <a:t> teşekkür ederiz.</a:t>
            </a:r>
          </a:p>
          <a:p>
            <a:pPr>
              <a:lnSpc>
                <a:spcPct val="170000"/>
              </a:lnSpc>
              <a:defRPr/>
            </a:pPr>
            <a:r>
              <a:rPr lang="tr-TR" sz="2000" dirty="0"/>
              <a:t>Her konuda gerekli katkıyı sağlayan Yönetim Kurulumuz; Sn. </a:t>
            </a:r>
            <a:r>
              <a:rPr lang="tr-TR" sz="2000" dirty="0"/>
              <a:t>Müfit Ülke,  </a:t>
            </a:r>
            <a:r>
              <a:rPr lang="tr-TR" sz="2000" dirty="0" err="1" smtClean="0"/>
              <a:t>Sn.Erdem</a:t>
            </a:r>
            <a:r>
              <a:rPr lang="tr-TR" sz="2000" dirty="0" smtClean="0"/>
              <a:t> </a:t>
            </a:r>
            <a:r>
              <a:rPr lang="tr-TR" sz="2000" dirty="0"/>
              <a:t>Çenesiz, Sn. </a:t>
            </a:r>
            <a:r>
              <a:rPr lang="tr-TR" sz="2000" dirty="0"/>
              <a:t>Nuri Gönenç, </a:t>
            </a:r>
            <a:r>
              <a:rPr lang="tr-TR" sz="2000" dirty="0" err="1"/>
              <a:t>Sn.Kürşat</a:t>
            </a:r>
            <a:r>
              <a:rPr lang="tr-TR" sz="2000" dirty="0"/>
              <a:t> Noyan Özkaya, Sn. </a:t>
            </a:r>
            <a:r>
              <a:rPr lang="tr-TR" sz="2000" dirty="0"/>
              <a:t>Hakan Çanakçılar, </a:t>
            </a:r>
            <a:r>
              <a:rPr lang="tr-TR" sz="2000" dirty="0" err="1" smtClean="0"/>
              <a:t>Sn.Süleyman</a:t>
            </a:r>
            <a:r>
              <a:rPr lang="tr-TR" sz="2000" dirty="0" smtClean="0"/>
              <a:t> </a:t>
            </a:r>
            <a:r>
              <a:rPr lang="tr-TR" sz="2000" dirty="0"/>
              <a:t>Soysal, Sn. </a:t>
            </a:r>
            <a:r>
              <a:rPr lang="tr-TR" sz="2000" dirty="0"/>
              <a:t>Olgun Çakmak, </a:t>
            </a:r>
            <a:r>
              <a:rPr lang="tr-TR" sz="2000" dirty="0" err="1"/>
              <a:t>Sn.Merter</a:t>
            </a:r>
            <a:r>
              <a:rPr lang="tr-TR" sz="2000" dirty="0"/>
              <a:t> Savaş, </a:t>
            </a:r>
            <a:r>
              <a:rPr lang="tr-TR" sz="2000" dirty="0" err="1"/>
              <a:t>Sn.Ali</a:t>
            </a:r>
            <a:r>
              <a:rPr lang="tr-TR" sz="2000" dirty="0"/>
              <a:t> Güral, </a:t>
            </a:r>
            <a:r>
              <a:rPr lang="tr-TR" sz="2000" dirty="0" err="1"/>
              <a:t>Sn.Ercüment</a:t>
            </a:r>
            <a:r>
              <a:rPr lang="tr-TR" sz="2000" dirty="0"/>
              <a:t> Arıcıya huzurlarınızda teşekkür ederim.</a:t>
            </a:r>
          </a:p>
          <a:p>
            <a:pPr>
              <a:lnSpc>
                <a:spcPct val="170000"/>
              </a:lnSpc>
              <a:defRPr/>
            </a:pPr>
            <a:r>
              <a:rPr lang="tr-TR" sz="2000" dirty="0"/>
              <a:t>Bütün Çalışmalarımız yönlendiren, katkı sağlayan Genel Sekreteriz Sn. </a:t>
            </a:r>
            <a:r>
              <a:rPr lang="tr-TR" sz="2000" dirty="0" err="1"/>
              <a:t>Germiyan</a:t>
            </a:r>
            <a:r>
              <a:rPr lang="tr-TR" sz="2000" dirty="0"/>
              <a:t> Saatçioğlu’na teşekkür ederiz.</a:t>
            </a:r>
          </a:p>
          <a:p>
            <a:pPr>
              <a:lnSpc>
                <a:spcPct val="170000"/>
              </a:lnSpc>
              <a:defRPr/>
            </a:pPr>
            <a:r>
              <a:rPr lang="tr-TR" sz="2000" dirty="0"/>
              <a:t>Federasyon Çalışanları; Gülen Hanım, Belgin Hanım ve Şaban beye teşekkür ederiz.</a:t>
            </a:r>
          </a:p>
        </p:txBody>
      </p:sp>
    </p:spTree>
    <p:extLst>
      <p:ext uri="{BB962C8B-B14F-4D97-AF65-F5344CB8AC3E}">
        <p14:creationId xmlns:p14="http://schemas.microsoft.com/office/powerpoint/2010/main" val="116127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gital Numbers">
            <a:extLst>
              <a:ext uri="{FF2B5EF4-FFF2-40B4-BE49-F238E27FC236}">
                <a16:creationId xmlns:a16="http://schemas.microsoft.com/office/drawing/2014/main" xmlns="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FFFF"/>
                </a:solidFill>
              </a:rPr>
              <a:t>Teşekkürler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>
            <a:normAutofit/>
          </a:bodyPr>
          <a:lstStyle/>
          <a:p>
            <a:pPr algn="ctr"/>
            <a:r>
              <a:rPr lang="tr-TR" dirty="0" smtClean="0">
                <a:solidFill>
                  <a:schemeClr val="bg2"/>
                </a:solidFill>
              </a:rPr>
              <a:t>Mehmet Mercan</a:t>
            </a:r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BC12AA-1C15-4500-BC9C-8EE83A441DE9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elements/1.1/"/>
    <ds:schemaRef ds:uri="http://schemas.microsoft.com/office/infopath/2007/PartnerControl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TF33568355</Template>
  <TotalTime>0</TotalTime>
  <Words>1103</Words>
  <Application>Microsoft Office PowerPoint</Application>
  <PresentationFormat>Widescreen</PresentationFormat>
  <Paragraphs>110</Paragraphs>
  <Slides>25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MS Mincho</vt:lpstr>
      <vt:lpstr>Calibri</vt:lpstr>
      <vt:lpstr>Cambria</vt:lpstr>
      <vt:lpstr>Gill Sans MT</vt:lpstr>
      <vt:lpstr>Times New Roman</vt:lpstr>
      <vt:lpstr>Wingdings 2</vt:lpstr>
      <vt:lpstr>Dividend</vt:lpstr>
      <vt:lpstr>Microsoft Excel Chart</vt:lpstr>
      <vt:lpstr>  SERSA SERAMİK SAĞLIK GEREÇLERİ ÜRETİCİLERİ DERNEĞİ  </vt:lpstr>
      <vt:lpstr>PowerPoint Presentation</vt:lpstr>
      <vt:lpstr>KAYNAK KİTAPLAR</vt:lpstr>
      <vt:lpstr>PowerPoint Presentation</vt:lpstr>
      <vt:lpstr>PowerPoint Presentation</vt:lpstr>
      <vt:lpstr>MESLEK HASTALIĞI</vt:lpstr>
      <vt:lpstr>MESLEK HASTALIĞI</vt:lpstr>
      <vt:lpstr>Toraks</vt:lpstr>
      <vt:lpstr>PowerPoint Presentation</vt:lpstr>
      <vt:lpstr>PowerPoint Presentation</vt:lpstr>
      <vt:lpstr>Malulİyet</vt:lpstr>
      <vt:lpstr>BİLİMSEL KURUL</vt:lpstr>
      <vt:lpstr>PowerPoint Presentation</vt:lpstr>
      <vt:lpstr>Önleyİcİ çalışmalar</vt:lpstr>
      <vt:lpstr>Dığer çalışmalar</vt:lpstr>
      <vt:lpstr>İSGUM</vt:lpstr>
      <vt:lpstr>TOZLA MÜCADeLE</vt:lpstr>
      <vt:lpstr>Enerjİ zamları</vt:lpstr>
      <vt:lpstr>Dİğer</vt:lpstr>
      <vt:lpstr>PowerPoint Presentation</vt:lpstr>
      <vt:lpstr>PowerPoint Presentation</vt:lpstr>
      <vt:lpstr>Yenİ üyelerİmİz</vt:lpstr>
      <vt:lpstr>Beklentİler</vt:lpstr>
      <vt:lpstr>Teşekkür</vt:lpstr>
      <vt:lpstr>Teşekkürler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2019-03-26T13:16:22Z</dcterms:created>
  <dcterms:modified xsi:type="dcterms:W3CDTF">2019-03-26T13:34:01Z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